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817" r:id="rId1"/>
    <p:sldMasterId id="2147483869" r:id="rId2"/>
    <p:sldMasterId id="2147483830" r:id="rId3"/>
    <p:sldMasterId id="2147483843" r:id="rId4"/>
    <p:sldMasterId id="2147483856" r:id="rId5"/>
  </p:sldMasterIdLst>
  <p:notesMasterIdLst>
    <p:notesMasterId r:id="rId59"/>
  </p:notesMasterIdLst>
  <p:handoutMasterIdLst>
    <p:handoutMasterId r:id="rId60"/>
  </p:handoutMasterIdLst>
  <p:sldIdLst>
    <p:sldId id="395" r:id="rId6"/>
    <p:sldId id="415" r:id="rId7"/>
    <p:sldId id="451" r:id="rId8"/>
    <p:sldId id="353" r:id="rId9"/>
    <p:sldId id="416" r:id="rId10"/>
    <p:sldId id="417" r:id="rId11"/>
    <p:sldId id="418" r:id="rId12"/>
    <p:sldId id="488" r:id="rId13"/>
    <p:sldId id="419" r:id="rId14"/>
    <p:sldId id="425" r:id="rId15"/>
    <p:sldId id="426" r:id="rId16"/>
    <p:sldId id="427" r:id="rId17"/>
    <p:sldId id="429" r:id="rId18"/>
    <p:sldId id="458" r:id="rId19"/>
    <p:sldId id="430" r:id="rId20"/>
    <p:sldId id="459" r:id="rId21"/>
    <p:sldId id="468" r:id="rId22"/>
    <p:sldId id="428" r:id="rId23"/>
    <p:sldId id="431" r:id="rId24"/>
    <p:sldId id="460" r:id="rId25"/>
    <p:sldId id="448" r:id="rId26"/>
    <p:sldId id="461" r:id="rId27"/>
    <p:sldId id="462" r:id="rId28"/>
    <p:sldId id="463" r:id="rId29"/>
    <p:sldId id="423" r:id="rId30"/>
    <p:sldId id="436" r:id="rId31"/>
    <p:sldId id="437" r:id="rId32"/>
    <p:sldId id="449" r:id="rId33"/>
    <p:sldId id="433" r:id="rId34"/>
    <p:sldId id="464" r:id="rId35"/>
    <p:sldId id="465" r:id="rId36"/>
    <p:sldId id="466" r:id="rId37"/>
    <p:sldId id="467" r:id="rId38"/>
    <p:sldId id="434" r:id="rId39"/>
    <p:sldId id="435" r:id="rId40"/>
    <p:sldId id="438" r:id="rId41"/>
    <p:sldId id="469" r:id="rId42"/>
    <p:sldId id="470" r:id="rId43"/>
    <p:sldId id="489" r:id="rId44"/>
    <p:sldId id="490" r:id="rId45"/>
    <p:sldId id="491" r:id="rId46"/>
    <p:sldId id="450" r:id="rId47"/>
    <p:sldId id="441" r:id="rId48"/>
    <p:sldId id="442" r:id="rId49"/>
    <p:sldId id="443" r:id="rId50"/>
    <p:sldId id="444" r:id="rId51"/>
    <p:sldId id="445" r:id="rId52"/>
    <p:sldId id="446" r:id="rId53"/>
    <p:sldId id="447" r:id="rId54"/>
    <p:sldId id="497" r:id="rId55"/>
    <p:sldId id="494" r:id="rId56"/>
    <p:sldId id="495" r:id="rId57"/>
    <p:sldId id="496" r:id="rId58"/>
  </p:sldIdLst>
  <p:sldSz cx="9144000" cy="6858000" type="screen4x3"/>
  <p:notesSz cx="6805613" cy="9939338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 xmlns="">
        <p14:section name="Section par défaut" id="{8F0D42F1-42C4-4C6F-AD7E-A40B03EA5DF8}">
          <p14:sldIdLst>
            <p14:sldId id="395"/>
            <p14:sldId id="415"/>
            <p14:sldId id="451"/>
            <p14:sldId id="353"/>
            <p14:sldId id="416"/>
            <p14:sldId id="417"/>
            <p14:sldId id="418"/>
            <p14:sldId id="488"/>
            <p14:sldId id="419"/>
            <p14:sldId id="425"/>
            <p14:sldId id="426"/>
            <p14:sldId id="427"/>
            <p14:sldId id="429"/>
            <p14:sldId id="458"/>
            <p14:sldId id="430"/>
            <p14:sldId id="459"/>
            <p14:sldId id="468"/>
            <p14:sldId id="428"/>
            <p14:sldId id="431"/>
            <p14:sldId id="460"/>
            <p14:sldId id="448"/>
            <p14:sldId id="461"/>
            <p14:sldId id="462"/>
            <p14:sldId id="463"/>
            <p14:sldId id="423"/>
            <p14:sldId id="436"/>
            <p14:sldId id="437"/>
            <p14:sldId id="449"/>
            <p14:sldId id="433"/>
            <p14:sldId id="464"/>
            <p14:sldId id="465"/>
            <p14:sldId id="466"/>
            <p14:sldId id="467"/>
            <p14:sldId id="434"/>
            <p14:sldId id="435"/>
            <p14:sldId id="438"/>
            <p14:sldId id="469"/>
            <p14:sldId id="470"/>
            <p14:sldId id="489"/>
            <p14:sldId id="490"/>
            <p14:sldId id="491"/>
            <p14:sldId id="450"/>
            <p14:sldId id="441"/>
            <p14:sldId id="442"/>
            <p14:sldId id="443"/>
            <p14:sldId id="444"/>
            <p14:sldId id="445"/>
            <p14:sldId id="446"/>
            <p14:sldId id="447"/>
            <p14:sldId id="497"/>
            <p14:sldId id="494"/>
            <p14:sldId id="495"/>
            <p14:sldId id="49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95D8"/>
    <a:srgbClr val="FF9933"/>
    <a:srgbClr val="B9E9F4"/>
    <a:srgbClr val="B9E9FF"/>
    <a:srgbClr val="C1ECFF"/>
    <a:srgbClr val="A3E3FF"/>
    <a:srgbClr val="B6CA00"/>
    <a:srgbClr val="003399"/>
    <a:srgbClr val="FF6600"/>
    <a:srgbClr val="66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86" autoAdjust="0"/>
    <p:restoredTop sz="94983" autoAdjust="0"/>
  </p:normalViewPr>
  <p:slideViewPr>
    <p:cSldViewPr>
      <p:cViewPr>
        <p:scale>
          <a:sx n="100" d="100"/>
          <a:sy n="100" d="100"/>
        </p:scale>
        <p:origin x="-264" y="1182"/>
      </p:cViewPr>
      <p:guideLst>
        <p:guide orient="horz" pos="2160"/>
        <p:guide orient="horz" pos="3789"/>
        <p:guide orient="horz" pos="757"/>
        <p:guide orient="horz" pos="1036"/>
        <p:guide orient="horz" pos="3574"/>
        <p:guide pos="2880"/>
        <p:guide pos="340"/>
        <p:guide pos="53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0" d="100"/>
        <a:sy n="180" d="100"/>
      </p:scale>
      <p:origin x="0" y="23268"/>
    </p:cViewPr>
  </p:sorterViewPr>
  <p:notesViewPr>
    <p:cSldViewPr>
      <p:cViewPr varScale="1">
        <p:scale>
          <a:sx n="62" d="100"/>
          <a:sy n="62" d="100"/>
        </p:scale>
        <p:origin x="-3402" y="-84"/>
      </p:cViewPr>
      <p:guideLst>
        <p:guide orient="horz" pos="3130"/>
        <p:guide pos="2144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302" cy="496427"/>
          </a:xfrm>
          <a:prstGeom prst="rect">
            <a:avLst/>
          </a:prstGeom>
        </p:spPr>
        <p:txBody>
          <a:bodyPr vert="horz" wrap="square" lIns="88316" tIns="44157" rIns="88316" bIns="44157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4790" y="1"/>
            <a:ext cx="2949302" cy="496427"/>
          </a:xfrm>
          <a:prstGeom prst="rect">
            <a:avLst/>
          </a:prstGeom>
        </p:spPr>
        <p:txBody>
          <a:bodyPr vert="horz" wrap="square" lIns="88316" tIns="44157" rIns="88316" bIns="44157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C092C6C1-371A-1147-A8A7-C3C1AE163B88}" type="datetime1">
              <a:rPr lang="fr-FR"/>
              <a:pPr>
                <a:defRPr/>
              </a:pPr>
              <a:t>21/01/2014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41370"/>
            <a:ext cx="2949302" cy="496427"/>
          </a:xfrm>
          <a:prstGeom prst="rect">
            <a:avLst/>
          </a:prstGeom>
        </p:spPr>
        <p:txBody>
          <a:bodyPr vert="horz" wrap="square" lIns="88316" tIns="44157" rIns="88316" bIns="44157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4790" y="9441370"/>
            <a:ext cx="2949302" cy="496427"/>
          </a:xfrm>
          <a:prstGeom prst="rect">
            <a:avLst/>
          </a:prstGeom>
        </p:spPr>
        <p:txBody>
          <a:bodyPr vert="horz" wrap="square" lIns="88316" tIns="44157" rIns="88316" bIns="44157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7FF3E199-BD6A-6646-9FF3-7F9A6D92FB5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586745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9302" cy="496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64" tIns="47831" rIns="95664" bIns="47831" numCol="1" anchor="t" anchorCtr="0" compatLnSpc="1">
            <a:prstTxWarp prst="textNoShape">
              <a:avLst/>
            </a:prstTxWarp>
          </a:bodyPr>
          <a:lstStyle>
            <a:lvl1pPr defTabSz="956752">
              <a:defRPr sz="13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6312" y="1"/>
            <a:ext cx="2949302" cy="496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64" tIns="47831" rIns="95664" bIns="47831" numCol="1" anchor="t" anchorCtr="0" compatLnSpc="1">
            <a:prstTxWarp prst="textNoShape">
              <a:avLst/>
            </a:prstTxWarp>
          </a:bodyPr>
          <a:lstStyle>
            <a:lvl1pPr algn="r" defTabSz="956752">
              <a:defRPr sz="13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67287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7011" y="4720684"/>
            <a:ext cx="4991594" cy="447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64" tIns="47831" rIns="95664" bIns="478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2912"/>
            <a:ext cx="2949302" cy="496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64" tIns="47831" rIns="95664" bIns="47831" numCol="1" anchor="b" anchorCtr="0" compatLnSpc="1">
            <a:prstTxWarp prst="textNoShape">
              <a:avLst/>
            </a:prstTxWarp>
          </a:bodyPr>
          <a:lstStyle>
            <a:lvl1pPr defTabSz="956752">
              <a:defRPr sz="13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6312" y="9442912"/>
            <a:ext cx="2949302" cy="496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64" tIns="47831" rIns="95664" bIns="47831" numCol="1" anchor="b" anchorCtr="0" compatLnSpc="1">
            <a:prstTxWarp prst="textNoShape">
              <a:avLst/>
            </a:prstTxWarp>
          </a:bodyPr>
          <a:lstStyle>
            <a:lvl1pPr algn="r" defTabSz="956752">
              <a:defRPr sz="1300" smtClean="0"/>
            </a:lvl1pPr>
          </a:lstStyle>
          <a:p>
            <a:pPr>
              <a:defRPr/>
            </a:pPr>
            <a:fld id="{935744DC-0237-D54D-A23B-D2A84409FB5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8869097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83" charset="0"/>
        <a:ea typeface="ＭＳ Ｐゴシック" pitchFamily="-83" charset="-128"/>
        <a:cs typeface="ＭＳ Ｐゴシック" pitchFamily="-83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83" charset="0"/>
        <a:ea typeface="ＭＳ Ｐゴシック" pitchFamily="-83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83" charset="0"/>
        <a:ea typeface="ＭＳ Ｐゴシック" pitchFamily="-83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83" charset="0"/>
        <a:ea typeface="ＭＳ Ｐゴシック" pitchFamily="-83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83" charset="0"/>
        <a:ea typeface="ＭＳ Ｐゴシック" pitchFamily="-83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7287" cy="3725863"/>
          </a:xfrm>
          <a:ln/>
        </p:spPr>
      </p:sp>
      <p:sp>
        <p:nvSpPr>
          <p:cNvPr id="17410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fr-FR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1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6752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17563" indent="-275987" defTabSz="956752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03944" indent="-220788" defTabSz="956752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45522" indent="-220788" defTabSz="956752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87099" indent="-220788" defTabSz="956752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28677" indent="-220788" defTabSz="9567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70256" indent="-220788" defTabSz="9567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11834" indent="-220788" defTabSz="9567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53411" indent="-220788" defTabSz="9567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86C7CFA-92E7-7C45-8700-D9187EC7634E}" type="slidenum">
              <a:rPr lang="fr-FR" sz="1300">
                <a:solidFill>
                  <a:prstClr val="black"/>
                </a:solidFill>
              </a:rPr>
              <a:pPr/>
              <a:t>1</a:t>
            </a:fld>
            <a:endParaRPr lang="fr-FR" sz="13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820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17563" indent="-275987" defTabSz="913820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03944" indent="-220788" defTabSz="913820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545522" indent="-220788" defTabSz="913820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1987099" indent="-220788" defTabSz="913820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428677" indent="-220788" defTabSz="91382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870256" indent="-220788" defTabSz="91382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311834" indent="-220788" defTabSz="91382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753411" indent="-220788" defTabSz="91382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fld id="{B4268EAB-3A57-4312-8F30-22D5FC825B38}" type="slidenum">
              <a:rPr lang="fr-FR" sz="1200"/>
              <a:pPr/>
              <a:t>2</a:t>
            </a:fld>
            <a:endParaRPr lang="fr-FR" sz="120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7287" cy="3725863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88" tIns="45944" rIns="91888" bIns="45944"/>
          <a:lstStyle/>
          <a:p>
            <a:pPr>
              <a:lnSpc>
                <a:spcPct val="80000"/>
              </a:lnSpc>
            </a:pPr>
            <a:endParaRPr lang="fr-FR" sz="8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5744DC-0237-D54D-A23B-D2A84409FB51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067987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354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17563" indent="-275987" defTabSz="915354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03944" indent="-220788" defTabSz="915354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545522" indent="-220788" defTabSz="915354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1987099" indent="-220788" defTabSz="915354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428677" indent="-220788" defTabSz="91535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870256" indent="-220788" defTabSz="91535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311834" indent="-220788" defTabSz="91535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753411" indent="-220788" defTabSz="91535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fld id="{493B009C-021E-4155-9247-E609A7725377}" type="slidenum">
              <a:rPr lang="fr-FR" sz="1200"/>
              <a:pPr/>
              <a:t>13</a:t>
            </a:fld>
            <a:endParaRPr lang="fr-FR" sz="120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7287" cy="3725863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97" tIns="45949" rIns="91897" bIns="45949"/>
          <a:lstStyle/>
          <a:p>
            <a:pPr marL="263721" indent="-263721">
              <a:spcAft>
                <a:spcPts val="579"/>
              </a:spcAft>
              <a:buClr>
                <a:srgbClr val="0095D8"/>
              </a:buClr>
              <a:buSzPct val="130000"/>
            </a:pPr>
            <a:endParaRPr lang="fr-FR" sz="800" b="1"/>
          </a:p>
          <a:p>
            <a:pPr marL="263721" indent="-263721">
              <a:spcAft>
                <a:spcPts val="579"/>
              </a:spcAft>
              <a:buClr>
                <a:srgbClr val="0095D8"/>
              </a:buClr>
              <a:buSzPct val="130000"/>
              <a:buFont typeface="Wingdings" pitchFamily="2" charset="2"/>
              <a:buChar char="§"/>
            </a:pPr>
            <a:endParaRPr lang="fr-FR" sz="800" b="1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354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17563" indent="-275987" defTabSz="915354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03944" indent="-220788" defTabSz="915354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545522" indent="-220788" defTabSz="915354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1987099" indent="-220788" defTabSz="915354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428677" indent="-220788" defTabSz="91535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870256" indent="-220788" defTabSz="91535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311834" indent="-220788" defTabSz="91535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753411" indent="-220788" defTabSz="91535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fld id="{493B009C-021E-4155-9247-E609A7725377}" type="slidenum">
              <a:rPr lang="fr-FR" sz="1200"/>
              <a:pPr/>
              <a:t>14</a:t>
            </a:fld>
            <a:endParaRPr lang="fr-FR" sz="120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7287" cy="3725863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97" tIns="45949" rIns="91897" bIns="45949"/>
          <a:lstStyle/>
          <a:p>
            <a:pPr marL="263721" indent="-263721">
              <a:spcAft>
                <a:spcPts val="579"/>
              </a:spcAft>
              <a:buClr>
                <a:srgbClr val="0095D8"/>
              </a:buClr>
              <a:buSzPct val="130000"/>
            </a:pPr>
            <a:endParaRPr lang="fr-FR" sz="800" b="1"/>
          </a:p>
          <a:p>
            <a:pPr marL="263721" indent="-263721">
              <a:spcAft>
                <a:spcPts val="579"/>
              </a:spcAft>
              <a:buClr>
                <a:srgbClr val="0095D8"/>
              </a:buClr>
              <a:buSzPct val="130000"/>
              <a:buFont typeface="Wingdings" pitchFamily="2" charset="2"/>
              <a:buChar char="§"/>
            </a:pPr>
            <a:endParaRPr lang="fr-FR" sz="800" b="1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354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17563" indent="-275987" defTabSz="915354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03944" indent="-220788" defTabSz="915354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545522" indent="-220788" defTabSz="915354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1987099" indent="-220788" defTabSz="915354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428677" indent="-220788" defTabSz="91535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870256" indent="-220788" defTabSz="91535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311834" indent="-220788" defTabSz="91535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753411" indent="-220788" defTabSz="91535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fld id="{493B009C-021E-4155-9247-E609A7725377}" type="slidenum">
              <a:rPr lang="fr-FR" sz="1200"/>
              <a:pPr/>
              <a:t>15</a:t>
            </a:fld>
            <a:endParaRPr lang="fr-FR" sz="120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7287" cy="3725863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97" tIns="45949" rIns="91897" bIns="45949"/>
          <a:lstStyle/>
          <a:p>
            <a:pPr marL="263721" indent="-263721">
              <a:spcAft>
                <a:spcPts val="579"/>
              </a:spcAft>
              <a:buClr>
                <a:srgbClr val="0095D8"/>
              </a:buClr>
              <a:buSzPct val="130000"/>
            </a:pPr>
            <a:endParaRPr lang="fr-FR" sz="800" b="1"/>
          </a:p>
          <a:p>
            <a:pPr marL="263721" indent="-263721">
              <a:spcAft>
                <a:spcPts val="579"/>
              </a:spcAft>
              <a:buClr>
                <a:srgbClr val="0095D8"/>
              </a:buClr>
              <a:buSzPct val="130000"/>
              <a:buFont typeface="Wingdings" pitchFamily="2" charset="2"/>
              <a:buChar char="§"/>
            </a:pPr>
            <a:endParaRPr lang="fr-FR" sz="800" b="1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354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17563" indent="-275987" defTabSz="915354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03944" indent="-220788" defTabSz="915354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545522" indent="-220788" defTabSz="915354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1987099" indent="-220788" defTabSz="915354" eaLnBrk="0" hangingPunct="0">
              <a:defRPr sz="23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428677" indent="-220788" defTabSz="91535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870256" indent="-220788" defTabSz="91535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311834" indent="-220788" defTabSz="91535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753411" indent="-220788" defTabSz="91535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fld id="{493B009C-021E-4155-9247-E609A7725377}" type="slidenum">
              <a:rPr lang="fr-FR" sz="1200"/>
              <a:pPr/>
              <a:t>16</a:t>
            </a:fld>
            <a:endParaRPr lang="fr-FR" sz="120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67287" cy="3725863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97" tIns="45949" rIns="91897" bIns="45949"/>
          <a:lstStyle/>
          <a:p>
            <a:pPr marL="263721" indent="-263721">
              <a:spcAft>
                <a:spcPts val="579"/>
              </a:spcAft>
              <a:buClr>
                <a:srgbClr val="0095D8"/>
              </a:buClr>
              <a:buSzPct val="130000"/>
            </a:pPr>
            <a:endParaRPr lang="fr-FR" sz="800" b="1"/>
          </a:p>
          <a:p>
            <a:pPr marL="263721" indent="-263721">
              <a:spcAft>
                <a:spcPts val="579"/>
              </a:spcAft>
              <a:buClr>
                <a:srgbClr val="0095D8"/>
              </a:buClr>
              <a:buSzPct val="130000"/>
              <a:buFont typeface="Wingdings" pitchFamily="2" charset="2"/>
              <a:buChar char="§"/>
            </a:pPr>
            <a:endParaRPr lang="fr-FR" sz="800" b="1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" name="Rectangle 10"/>
          <p:cNvSpPr>
            <a:spLocks noChangeArrowheads="1"/>
          </p:cNvSpPr>
          <p:nvPr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>
              <a:solidFill>
                <a:srgbClr val="000000"/>
              </a:solidFill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0" y="0"/>
            <a:ext cx="8620125" cy="6011863"/>
            <a:chOff x="0" y="0"/>
            <a:chExt cx="5430" cy="3787"/>
          </a:xfrm>
        </p:grpSpPr>
        <p:sp>
          <p:nvSpPr>
            <p:cNvPr id="6147" name="Freeform 3"/>
            <p:cNvSpPr>
              <a:spLocks/>
            </p:cNvSpPr>
            <p:nvPr userDrawn="1"/>
          </p:nvSpPr>
          <p:spPr bwMode="gray">
            <a:xfrm>
              <a:off x="0" y="3034"/>
              <a:ext cx="5430" cy="753"/>
            </a:xfrm>
            <a:custGeom>
              <a:avLst/>
              <a:gdLst/>
              <a:ahLst/>
              <a:cxnLst>
                <a:cxn ang="0">
                  <a:pos x="0" y="753"/>
                </a:cxn>
                <a:cxn ang="0">
                  <a:pos x="0" y="0"/>
                </a:cxn>
                <a:cxn ang="0">
                  <a:pos x="5429" y="0"/>
                </a:cxn>
                <a:cxn ang="0">
                  <a:pos x="5430" y="464"/>
                </a:cxn>
                <a:cxn ang="0">
                  <a:pos x="5126" y="752"/>
                </a:cxn>
                <a:cxn ang="0">
                  <a:pos x="0" y="753"/>
                </a:cxn>
              </a:cxnLst>
              <a:rect l="0" t="0" r="r" b="b"/>
              <a:pathLst>
                <a:path w="5430" h="753">
                  <a:moveTo>
                    <a:pt x="0" y="753"/>
                  </a:moveTo>
                  <a:lnTo>
                    <a:pt x="0" y="0"/>
                  </a:lnTo>
                  <a:lnTo>
                    <a:pt x="5429" y="0"/>
                  </a:lnTo>
                  <a:lnTo>
                    <a:pt x="5430" y="464"/>
                  </a:lnTo>
                  <a:cubicBezTo>
                    <a:pt x="5430" y="464"/>
                    <a:pt x="5430" y="752"/>
                    <a:pt x="5126" y="752"/>
                  </a:cubicBezTo>
                  <a:cubicBezTo>
                    <a:pt x="2563" y="752"/>
                    <a:pt x="0" y="753"/>
                    <a:pt x="0" y="753"/>
                  </a:cubicBezTo>
                  <a:close/>
                </a:path>
              </a:pathLst>
            </a:custGeom>
            <a:solidFill>
              <a:schemeClr val="accent1"/>
            </a:solidFill>
            <a:ln w="3810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6155" name="Rectangle 11"/>
            <p:cNvSpPr>
              <a:spLocks noChangeArrowheads="1"/>
            </p:cNvSpPr>
            <p:nvPr userDrawn="1"/>
          </p:nvSpPr>
          <p:spPr bwMode="gray">
            <a:xfrm>
              <a:off x="0" y="0"/>
              <a:ext cx="5429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</p:grpSp>
      <p:sp>
        <p:nvSpPr>
          <p:cNvPr id="614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065213" y="1841500"/>
            <a:ext cx="7392987" cy="4025900"/>
          </a:xfrm>
        </p:spPr>
        <p:txBody>
          <a:bodyPr anchor="t"/>
          <a:lstStyle>
            <a:lvl1pPr>
              <a:lnSpc>
                <a:spcPct val="75000"/>
              </a:lnSpc>
              <a:defRPr sz="7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065213" y="0"/>
            <a:ext cx="7392987" cy="1193800"/>
          </a:xfrm>
        </p:spPr>
        <p:txBody>
          <a:bodyPr anchor="ctr"/>
          <a:lstStyle>
            <a:lvl1pPr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B52FFBA-D71D-2244-AAA3-A31C39239EF1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gray">
          <a:xfrm>
            <a:off x="0" y="585788"/>
            <a:ext cx="935038" cy="53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159" name="Rectangle 15"/>
          <p:cNvSpPr>
            <a:spLocks noGrp="1" noChangeArrowheads="1"/>
          </p:cNvSpPr>
          <p:nvPr>
            <p:ph type="dt" sz="quarter" idx="2"/>
          </p:nvPr>
        </p:nvSpPr>
        <p:spPr bwMode="gray">
          <a:xfrm>
            <a:off x="0" y="6032500"/>
            <a:ext cx="19050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300" b="1"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rgbClr val="FFFFFF"/>
              </a:solidFill>
            </a:endParaRPr>
          </a:p>
        </p:txBody>
      </p:sp>
      <p:pic>
        <p:nvPicPr>
          <p:cNvPr id="16" name="Image 3" descr="RFF-LigneNouvelle PCA-GPFMéditerranée-CMJN_BANDEAU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3663" y="6013450"/>
            <a:ext cx="252095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22122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1F2183EC-9F29-E347-85D2-C0182BAC71B5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9199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473825" y="0"/>
            <a:ext cx="1984375" cy="56388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17525" y="0"/>
            <a:ext cx="5803900" cy="56388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746F2D2D-72F2-7D45-9E64-F5B8DF019685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2457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5213" y="0"/>
            <a:ext cx="7392987" cy="11938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17525" y="1584325"/>
            <a:ext cx="3894138" cy="40544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64063" y="1584325"/>
            <a:ext cx="3894137" cy="40544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>
          <a:xfrm>
            <a:off x="898525" y="6248400"/>
            <a:ext cx="5891213" cy="457200"/>
          </a:xfrm>
        </p:spPr>
        <p:txBody>
          <a:bodyPr/>
          <a:lstStyle>
            <a:lvl1pPr>
              <a:defRPr smtClean="0"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xfrm>
            <a:off x="0" y="6248400"/>
            <a:ext cx="846138" cy="457200"/>
          </a:xfrm>
        </p:spPr>
        <p:txBody>
          <a:bodyPr/>
          <a:lstStyle>
            <a:lvl1pPr>
              <a:defRPr smtClean="0"/>
            </a:lvl1pPr>
          </a:lstStyle>
          <a:p>
            <a:fld id="{F79C6C17-3704-C24C-B843-B10FD8CA50E4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34450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/>
          <p:cNvSpPr>
            <a:spLocks noChangeArrowheads="1"/>
          </p:cNvSpPr>
          <p:nvPr userDrawn="1"/>
        </p:nvSpPr>
        <p:spPr bwMode="gray">
          <a:xfrm>
            <a:off x="0" y="0"/>
            <a:ext cx="9144000" cy="6096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065213" y="0"/>
            <a:ext cx="7392987" cy="1193800"/>
          </a:xfrm>
        </p:spPr>
        <p:txBody>
          <a:bodyPr anchor="ctr"/>
          <a:lstStyle>
            <a:lvl1pPr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135E7-16CD-4B65-A938-915408E6C45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540926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/ Présentation du projet LN PCA à la Commission Transport de la Région Provence-Alpes-Côte d'Azur - Marseille, le 17 janvier 2014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8C7E-E9FF-E14C-80F4-56777564A95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7833203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/ Présentation du projet LN PCA à la Commission Transport de la Région Provence-Alpes-Côte d'Azur - Marseille, le 17 janvier 2014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8C7E-E9FF-E14C-80F4-56777564A95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237486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/ Présentation du projet LN PCA à la Commission Transport de la Région Provence-Alpes-Côte d'Azur - Marseille, le 17 janvier 2014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8C7E-E9FF-E14C-80F4-56777564A95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769410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/ Présentation du projet LN PCA à la Commission Transport de la Région Provence-Alpes-Côte d'Azur - Marseille, le 17 janvier 2014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8C7E-E9FF-E14C-80F4-56777564A95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05947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/ Présentation du projet LN PCA à la Commission Transport de la Région Provence-Alpes-Côte d'Azur - Marseille, le 17 janvier 2014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8C7E-E9FF-E14C-80F4-56777564A95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7707860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/ Présentation du projet LN PCA à la Commission Transport de la Région Provence-Alpes-Côte d'Azur - Marseille, le 17 janvier 2014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8C7E-E9FF-E14C-80F4-56777564A95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249222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7FCFB744-9F1B-6041-90BB-EC633323C5D0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48910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/ Présentation du projet LN PCA à la Commission Transport de la Région Provence-Alpes-Côte d'Azur - Marseille, le 17 janvier 2014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8C7E-E9FF-E14C-80F4-56777564A95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7806460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/ Présentation du projet LN PCA à la Commission Transport de la Région Provence-Alpes-Côte d'Azur - Marseille, le 17 janvier 2014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8C7E-E9FF-E14C-80F4-56777564A95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8127843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/ Présentation du projet LN PCA à la Commission Transport de la Région Provence-Alpes-Côte d'Azur - Marseille, le 17 janvier 2014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8C7E-E9FF-E14C-80F4-56777564A95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2807885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/ Présentation du projet LN PCA à la Commission Transport de la Région Provence-Alpes-Côte d'Azur - Marseille, le 17 janvier 2014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8C7E-E9FF-E14C-80F4-56777564A95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0515522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/ Présentation du projet LN PCA à la Commission Transport de la Région Provence-Alpes-Côte d'Azur - Marseille, le 17 janvier 2014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8C7E-E9FF-E14C-80F4-56777564A95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7090203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" name="Rectangle 10"/>
          <p:cNvSpPr>
            <a:spLocks noChangeArrowheads="1"/>
          </p:cNvSpPr>
          <p:nvPr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>
              <a:solidFill>
                <a:srgbClr val="000000"/>
              </a:solidFill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0" y="0"/>
            <a:ext cx="8620125" cy="6011863"/>
            <a:chOff x="0" y="0"/>
            <a:chExt cx="5430" cy="3787"/>
          </a:xfrm>
        </p:grpSpPr>
        <p:sp>
          <p:nvSpPr>
            <p:cNvPr id="6147" name="Freeform 3"/>
            <p:cNvSpPr>
              <a:spLocks/>
            </p:cNvSpPr>
            <p:nvPr userDrawn="1"/>
          </p:nvSpPr>
          <p:spPr bwMode="gray">
            <a:xfrm>
              <a:off x="0" y="3034"/>
              <a:ext cx="5430" cy="753"/>
            </a:xfrm>
            <a:custGeom>
              <a:avLst/>
              <a:gdLst/>
              <a:ahLst/>
              <a:cxnLst>
                <a:cxn ang="0">
                  <a:pos x="0" y="753"/>
                </a:cxn>
                <a:cxn ang="0">
                  <a:pos x="0" y="0"/>
                </a:cxn>
                <a:cxn ang="0">
                  <a:pos x="5429" y="0"/>
                </a:cxn>
                <a:cxn ang="0">
                  <a:pos x="5430" y="464"/>
                </a:cxn>
                <a:cxn ang="0">
                  <a:pos x="5126" y="752"/>
                </a:cxn>
                <a:cxn ang="0">
                  <a:pos x="0" y="753"/>
                </a:cxn>
              </a:cxnLst>
              <a:rect l="0" t="0" r="r" b="b"/>
              <a:pathLst>
                <a:path w="5430" h="753">
                  <a:moveTo>
                    <a:pt x="0" y="753"/>
                  </a:moveTo>
                  <a:lnTo>
                    <a:pt x="0" y="0"/>
                  </a:lnTo>
                  <a:lnTo>
                    <a:pt x="5429" y="0"/>
                  </a:lnTo>
                  <a:lnTo>
                    <a:pt x="5430" y="464"/>
                  </a:lnTo>
                  <a:cubicBezTo>
                    <a:pt x="5430" y="464"/>
                    <a:pt x="5430" y="752"/>
                    <a:pt x="5126" y="752"/>
                  </a:cubicBezTo>
                  <a:cubicBezTo>
                    <a:pt x="2563" y="752"/>
                    <a:pt x="0" y="753"/>
                    <a:pt x="0" y="753"/>
                  </a:cubicBezTo>
                  <a:close/>
                </a:path>
              </a:pathLst>
            </a:custGeom>
            <a:solidFill>
              <a:schemeClr val="accent1"/>
            </a:solidFill>
            <a:ln w="3810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6155" name="Rectangle 11"/>
            <p:cNvSpPr>
              <a:spLocks noChangeArrowheads="1"/>
            </p:cNvSpPr>
            <p:nvPr userDrawn="1"/>
          </p:nvSpPr>
          <p:spPr bwMode="gray">
            <a:xfrm>
              <a:off x="0" y="0"/>
              <a:ext cx="5429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</p:grpSp>
      <p:sp>
        <p:nvSpPr>
          <p:cNvPr id="614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065213" y="1841500"/>
            <a:ext cx="7392987" cy="4025900"/>
          </a:xfrm>
        </p:spPr>
        <p:txBody>
          <a:bodyPr anchor="t"/>
          <a:lstStyle>
            <a:lvl1pPr>
              <a:lnSpc>
                <a:spcPct val="75000"/>
              </a:lnSpc>
              <a:defRPr sz="7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065213" y="0"/>
            <a:ext cx="7392987" cy="1193800"/>
          </a:xfrm>
        </p:spPr>
        <p:txBody>
          <a:bodyPr anchor="ctr"/>
          <a:lstStyle>
            <a:lvl1pPr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B52FFBA-D71D-2244-AAA3-A31C39239EF1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gray">
          <a:xfrm>
            <a:off x="0" y="585788"/>
            <a:ext cx="935038" cy="53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159" name="Rectangle 15"/>
          <p:cNvSpPr>
            <a:spLocks noGrp="1" noChangeArrowheads="1"/>
          </p:cNvSpPr>
          <p:nvPr>
            <p:ph type="dt" sz="quarter" idx="2"/>
          </p:nvPr>
        </p:nvSpPr>
        <p:spPr bwMode="gray">
          <a:xfrm>
            <a:off x="0" y="6032500"/>
            <a:ext cx="19050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300" b="1"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rgbClr val="FFFFFF"/>
              </a:solidFill>
            </a:endParaRPr>
          </a:p>
        </p:txBody>
      </p:sp>
      <p:pic>
        <p:nvPicPr>
          <p:cNvPr id="16" name="Image 3" descr="RFF-LigneNouvelle PCA-GPFMéditerranée-CMJN_BANDEAU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3663" y="6013450"/>
            <a:ext cx="252095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668759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7FCFB744-9F1B-6041-90BB-EC633323C5D0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5990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08986B3D-B278-AA44-A537-86F446445082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54809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17525" y="1584325"/>
            <a:ext cx="3894138" cy="4054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64063" y="1584325"/>
            <a:ext cx="3894137" cy="4054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8196D3A0-B0EC-854C-A751-0772F20B1F66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12238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B85136C8-0D2B-824F-B14B-45527DC44840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5005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08986B3D-B278-AA44-A537-86F446445082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54395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C57DFAA4-AB94-E740-B575-1E8060072C2D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58308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79C4D32D-C1DC-F447-9A70-B9AF968C352C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88819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DEE836D6-E5EE-E14E-8A2A-83E60F83D9D0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35126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204CC48A-C258-954C-B196-49A3C938410D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52296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1F2183EC-9F29-E347-85D2-C0182BAC71B5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88662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473825" y="0"/>
            <a:ext cx="1984375" cy="56388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17525" y="0"/>
            <a:ext cx="5803900" cy="56388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746F2D2D-72F2-7D45-9E64-F5B8DF019685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00893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5213" y="0"/>
            <a:ext cx="7392987" cy="11938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17525" y="1584325"/>
            <a:ext cx="3894138" cy="40544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64063" y="1584325"/>
            <a:ext cx="3894137" cy="40544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>
          <a:xfrm>
            <a:off x="898525" y="6248400"/>
            <a:ext cx="5891213" cy="457200"/>
          </a:xfrm>
        </p:spPr>
        <p:txBody>
          <a:bodyPr/>
          <a:lstStyle>
            <a:lvl1pPr>
              <a:defRPr smtClean="0"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xfrm>
            <a:off x="0" y="6248400"/>
            <a:ext cx="846138" cy="457200"/>
          </a:xfrm>
        </p:spPr>
        <p:txBody>
          <a:bodyPr/>
          <a:lstStyle>
            <a:lvl1pPr>
              <a:defRPr smtClean="0"/>
            </a:lvl1pPr>
          </a:lstStyle>
          <a:p>
            <a:fld id="{F79C6C17-3704-C24C-B843-B10FD8CA50E4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9820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" name="Rectangle 10"/>
          <p:cNvSpPr>
            <a:spLocks noChangeArrowheads="1"/>
          </p:cNvSpPr>
          <p:nvPr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>
              <a:solidFill>
                <a:srgbClr val="000000"/>
              </a:solidFill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0" y="0"/>
            <a:ext cx="8620125" cy="6011863"/>
            <a:chOff x="0" y="0"/>
            <a:chExt cx="5430" cy="3787"/>
          </a:xfrm>
        </p:grpSpPr>
        <p:sp>
          <p:nvSpPr>
            <p:cNvPr id="6147" name="Freeform 3"/>
            <p:cNvSpPr>
              <a:spLocks/>
            </p:cNvSpPr>
            <p:nvPr userDrawn="1"/>
          </p:nvSpPr>
          <p:spPr bwMode="gray">
            <a:xfrm>
              <a:off x="0" y="3034"/>
              <a:ext cx="5430" cy="753"/>
            </a:xfrm>
            <a:custGeom>
              <a:avLst/>
              <a:gdLst/>
              <a:ahLst/>
              <a:cxnLst>
                <a:cxn ang="0">
                  <a:pos x="0" y="753"/>
                </a:cxn>
                <a:cxn ang="0">
                  <a:pos x="0" y="0"/>
                </a:cxn>
                <a:cxn ang="0">
                  <a:pos x="5429" y="0"/>
                </a:cxn>
                <a:cxn ang="0">
                  <a:pos x="5430" y="464"/>
                </a:cxn>
                <a:cxn ang="0">
                  <a:pos x="5126" y="752"/>
                </a:cxn>
                <a:cxn ang="0">
                  <a:pos x="0" y="753"/>
                </a:cxn>
              </a:cxnLst>
              <a:rect l="0" t="0" r="r" b="b"/>
              <a:pathLst>
                <a:path w="5430" h="753">
                  <a:moveTo>
                    <a:pt x="0" y="753"/>
                  </a:moveTo>
                  <a:lnTo>
                    <a:pt x="0" y="0"/>
                  </a:lnTo>
                  <a:lnTo>
                    <a:pt x="5429" y="0"/>
                  </a:lnTo>
                  <a:lnTo>
                    <a:pt x="5430" y="464"/>
                  </a:lnTo>
                  <a:cubicBezTo>
                    <a:pt x="5430" y="464"/>
                    <a:pt x="5430" y="752"/>
                    <a:pt x="5126" y="752"/>
                  </a:cubicBezTo>
                  <a:cubicBezTo>
                    <a:pt x="2563" y="752"/>
                    <a:pt x="0" y="753"/>
                    <a:pt x="0" y="753"/>
                  </a:cubicBezTo>
                  <a:close/>
                </a:path>
              </a:pathLst>
            </a:custGeom>
            <a:solidFill>
              <a:schemeClr val="accent1"/>
            </a:solidFill>
            <a:ln w="3810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6155" name="Rectangle 11"/>
            <p:cNvSpPr>
              <a:spLocks noChangeArrowheads="1"/>
            </p:cNvSpPr>
            <p:nvPr userDrawn="1"/>
          </p:nvSpPr>
          <p:spPr bwMode="gray">
            <a:xfrm>
              <a:off x="0" y="0"/>
              <a:ext cx="5429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</p:grpSp>
      <p:sp>
        <p:nvSpPr>
          <p:cNvPr id="614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065213" y="1841500"/>
            <a:ext cx="7392987" cy="4025900"/>
          </a:xfrm>
        </p:spPr>
        <p:txBody>
          <a:bodyPr anchor="t"/>
          <a:lstStyle>
            <a:lvl1pPr>
              <a:lnSpc>
                <a:spcPct val="75000"/>
              </a:lnSpc>
              <a:defRPr sz="7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065213" y="0"/>
            <a:ext cx="7392987" cy="1193800"/>
          </a:xfrm>
        </p:spPr>
        <p:txBody>
          <a:bodyPr anchor="ctr"/>
          <a:lstStyle>
            <a:lvl1pPr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B52FFBA-D71D-2244-AAA3-A31C39239EF1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gray">
          <a:xfrm>
            <a:off x="0" y="585788"/>
            <a:ext cx="935038" cy="53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159" name="Rectangle 15"/>
          <p:cNvSpPr>
            <a:spLocks noGrp="1" noChangeArrowheads="1"/>
          </p:cNvSpPr>
          <p:nvPr>
            <p:ph type="dt" sz="quarter" idx="2"/>
          </p:nvPr>
        </p:nvSpPr>
        <p:spPr bwMode="gray">
          <a:xfrm>
            <a:off x="0" y="6032500"/>
            <a:ext cx="19050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300" b="1"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rgbClr val="FFFFFF"/>
              </a:solidFill>
            </a:endParaRPr>
          </a:p>
        </p:txBody>
      </p:sp>
      <p:pic>
        <p:nvPicPr>
          <p:cNvPr id="16" name="Image 3" descr="RFF-LigneNouvelle PCA-GPFMéditerranée-CMJN_BANDEAU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3663" y="6013450"/>
            <a:ext cx="252095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291597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7FCFB744-9F1B-6041-90BB-EC633323C5D0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69214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08986B3D-B278-AA44-A537-86F446445082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6413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17525" y="1584325"/>
            <a:ext cx="3894138" cy="4054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64063" y="1584325"/>
            <a:ext cx="3894137" cy="4054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8196D3A0-B0EC-854C-A751-0772F20B1F66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6115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17525" y="1584325"/>
            <a:ext cx="3894138" cy="4054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64063" y="1584325"/>
            <a:ext cx="3894137" cy="4054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8196D3A0-B0EC-854C-A751-0772F20B1F66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32312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B85136C8-0D2B-824F-B14B-45527DC44840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65007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C57DFAA4-AB94-E740-B575-1E8060072C2D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62834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79C4D32D-C1DC-F447-9A70-B9AF968C352C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2262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DEE836D6-E5EE-E14E-8A2A-83E60F83D9D0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81528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204CC48A-C258-954C-B196-49A3C938410D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64217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1F2183EC-9F29-E347-85D2-C0182BAC71B5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94167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473825" y="0"/>
            <a:ext cx="1984375" cy="56388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17525" y="0"/>
            <a:ext cx="5803900" cy="56388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746F2D2D-72F2-7D45-9E64-F5B8DF019685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09063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5213" y="0"/>
            <a:ext cx="7392987" cy="11938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17525" y="1584325"/>
            <a:ext cx="3894138" cy="40544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64063" y="1584325"/>
            <a:ext cx="3894137" cy="40544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>
          <a:xfrm>
            <a:off x="898525" y="6248400"/>
            <a:ext cx="5891213" cy="457200"/>
          </a:xfrm>
        </p:spPr>
        <p:txBody>
          <a:bodyPr/>
          <a:lstStyle>
            <a:lvl1pPr>
              <a:defRPr smtClean="0"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xfrm>
            <a:off x="0" y="6248400"/>
            <a:ext cx="846138" cy="457200"/>
          </a:xfrm>
        </p:spPr>
        <p:txBody>
          <a:bodyPr/>
          <a:lstStyle>
            <a:lvl1pPr>
              <a:defRPr smtClean="0"/>
            </a:lvl1pPr>
          </a:lstStyle>
          <a:p>
            <a:fld id="{F79C6C17-3704-C24C-B843-B10FD8CA50E4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83850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0" y="0"/>
            <a:ext cx="8620125" cy="6011863"/>
            <a:chOff x="0" y="0"/>
            <a:chExt cx="5430" cy="3787"/>
          </a:xfrm>
        </p:grpSpPr>
        <p:sp>
          <p:nvSpPr>
            <p:cNvPr id="6" name="Freeform 3"/>
            <p:cNvSpPr>
              <a:spLocks/>
            </p:cNvSpPr>
            <p:nvPr userDrawn="1"/>
          </p:nvSpPr>
          <p:spPr bwMode="gray">
            <a:xfrm>
              <a:off x="0" y="3034"/>
              <a:ext cx="5430" cy="753"/>
            </a:xfrm>
            <a:custGeom>
              <a:avLst/>
              <a:gdLst>
                <a:gd name="T0" fmla="*/ 0 w 5430"/>
                <a:gd name="T1" fmla="*/ 753 h 753"/>
                <a:gd name="T2" fmla="*/ 0 w 5430"/>
                <a:gd name="T3" fmla="*/ 0 h 753"/>
                <a:gd name="T4" fmla="*/ 5429 w 5430"/>
                <a:gd name="T5" fmla="*/ 0 h 753"/>
                <a:gd name="T6" fmla="*/ 5430 w 5430"/>
                <a:gd name="T7" fmla="*/ 464 h 753"/>
                <a:gd name="T8" fmla="*/ 5126 w 5430"/>
                <a:gd name="T9" fmla="*/ 752 h 753"/>
                <a:gd name="T10" fmla="*/ 0 w 5430"/>
                <a:gd name="T11" fmla="*/ 753 h 7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430" h="753">
                  <a:moveTo>
                    <a:pt x="0" y="753"/>
                  </a:moveTo>
                  <a:lnTo>
                    <a:pt x="0" y="0"/>
                  </a:lnTo>
                  <a:lnTo>
                    <a:pt x="5429" y="0"/>
                  </a:lnTo>
                  <a:lnTo>
                    <a:pt x="5430" y="464"/>
                  </a:lnTo>
                  <a:cubicBezTo>
                    <a:pt x="5430" y="464"/>
                    <a:pt x="5430" y="752"/>
                    <a:pt x="5126" y="752"/>
                  </a:cubicBezTo>
                  <a:cubicBezTo>
                    <a:pt x="2563" y="752"/>
                    <a:pt x="0" y="753"/>
                    <a:pt x="0" y="7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7" name="Rectangle 11"/>
            <p:cNvSpPr>
              <a:spLocks noChangeArrowheads="1"/>
            </p:cNvSpPr>
            <p:nvPr userDrawn="1"/>
          </p:nvSpPr>
          <p:spPr bwMode="gray">
            <a:xfrm>
              <a:off x="0" y="0"/>
              <a:ext cx="5429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</p:grpSp>
      <p:sp>
        <p:nvSpPr>
          <p:cNvPr id="8" name="Rectangle 8"/>
          <p:cNvSpPr>
            <a:spLocks noChangeArrowheads="1"/>
          </p:cNvSpPr>
          <p:nvPr/>
        </p:nvSpPr>
        <p:spPr bwMode="gray">
          <a:xfrm>
            <a:off x="0" y="585788"/>
            <a:ext cx="935038" cy="539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pic>
        <p:nvPicPr>
          <p:cNvPr id="9" name="Image 15" descr="RFF-LigneNouvelle PCA-GPFMéditerranée-CMJN_BANDEAU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7475" y="6021388"/>
            <a:ext cx="2497138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065213" y="1841500"/>
            <a:ext cx="7392987" cy="4025900"/>
          </a:xfrm>
        </p:spPr>
        <p:txBody>
          <a:bodyPr anchor="t"/>
          <a:lstStyle>
            <a:lvl1pPr>
              <a:lnSpc>
                <a:spcPct val="75000"/>
              </a:lnSpc>
              <a:defRPr sz="7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065213" y="0"/>
            <a:ext cx="7392987" cy="1193800"/>
          </a:xfrm>
        </p:spPr>
        <p:txBody>
          <a:bodyPr anchor="ctr"/>
          <a:lstStyle>
            <a:lvl1pPr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34E6EBD-BBD6-4B41-8E70-7BDD31F52C67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12" name="Rectangle 15"/>
          <p:cNvSpPr>
            <a:spLocks noGrp="1" noChangeArrowheads="1"/>
          </p:cNvSpPr>
          <p:nvPr>
            <p:ph type="dt" sz="quarter" idx="12"/>
          </p:nvPr>
        </p:nvSpPr>
        <p:spPr bwMode="gray">
          <a:xfrm>
            <a:off x="0" y="6032500"/>
            <a:ext cx="1905000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300" b="1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7853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B85136C8-0D2B-824F-B14B-45527DC44840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02173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7546E7-9BEF-8443-81FD-6E333C45EA8E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898525" y="6248400"/>
            <a:ext cx="5891213" cy="457200"/>
          </a:xfrm>
        </p:spPr>
        <p:txBody>
          <a:bodyPr/>
          <a:lstStyle/>
          <a:p>
            <a:pPr>
              <a:defRPr/>
            </a:pPr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66850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95C1C-F40A-F448-85C0-F4ECB9917F3C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55992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17525" y="1584325"/>
            <a:ext cx="3894138" cy="4054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64063" y="1584325"/>
            <a:ext cx="3894137" cy="4054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FAC470-0B37-314F-B3AB-4C3D9B8DB458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03496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6A4D8-FA4F-954E-8B84-3687816DA51D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710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09488-D6E6-4843-8249-C3D486AEBFF0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12973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CEC55C-1DB4-724E-ADFD-3E09A5E4D882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17342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E3C18-CCA8-094C-B366-9B9832C188D0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11633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843E8F-C58D-484F-A722-86A974B4FF2D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27063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D2FA6-2107-E14E-865F-6CAB3EF3C150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37232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473825" y="0"/>
            <a:ext cx="1984375" cy="56388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17525" y="0"/>
            <a:ext cx="5803900" cy="56388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A30B9-E791-DD44-BBF0-84FFA5F7DC11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796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C57DFAA4-AB94-E740-B575-1E8060072C2D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4402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5213" y="0"/>
            <a:ext cx="7392987" cy="11938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17525" y="1584325"/>
            <a:ext cx="3894138" cy="40544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64063" y="1584325"/>
            <a:ext cx="3894137" cy="40544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32B7FA-1F89-E149-A858-20845BBB4E2A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6981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79C4D32D-C1DC-F447-9A70-B9AF968C352C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2266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DEE836D6-E5EE-E14E-8A2A-83E60F83D9D0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3354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204CC48A-C258-954C-B196-49A3C938410D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4629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Rectangle 16"/>
          <p:cNvSpPr>
            <a:spLocks noChangeArrowheads="1"/>
          </p:cNvSpPr>
          <p:nvPr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0" y="0"/>
            <a:ext cx="9144000" cy="60118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038" name="Freeform 14"/>
          <p:cNvSpPr>
            <a:spLocks/>
          </p:cNvSpPr>
          <p:nvPr/>
        </p:nvSpPr>
        <p:spPr bwMode="gray">
          <a:xfrm>
            <a:off x="0" y="0"/>
            <a:ext cx="8620125" cy="1195388"/>
          </a:xfrm>
          <a:custGeom>
            <a:avLst/>
            <a:gdLst/>
            <a:ahLst/>
            <a:cxnLst>
              <a:cxn ang="0">
                <a:pos x="0" y="753"/>
              </a:cxn>
              <a:cxn ang="0">
                <a:pos x="0" y="0"/>
              </a:cxn>
              <a:cxn ang="0">
                <a:pos x="5429" y="0"/>
              </a:cxn>
              <a:cxn ang="0">
                <a:pos x="5430" y="464"/>
              </a:cxn>
              <a:cxn ang="0">
                <a:pos x="5126" y="752"/>
              </a:cxn>
              <a:cxn ang="0">
                <a:pos x="0" y="753"/>
              </a:cxn>
            </a:cxnLst>
            <a:rect l="0" t="0" r="r" b="b"/>
            <a:pathLst>
              <a:path w="5430" h="753">
                <a:moveTo>
                  <a:pt x="0" y="753"/>
                </a:moveTo>
                <a:lnTo>
                  <a:pt x="0" y="0"/>
                </a:lnTo>
                <a:lnTo>
                  <a:pt x="5429" y="0"/>
                </a:lnTo>
                <a:lnTo>
                  <a:pt x="5430" y="464"/>
                </a:lnTo>
                <a:cubicBezTo>
                  <a:pt x="5430" y="464"/>
                  <a:pt x="5430" y="752"/>
                  <a:pt x="5126" y="752"/>
                </a:cubicBezTo>
                <a:cubicBezTo>
                  <a:pt x="2563" y="752"/>
                  <a:pt x="0" y="753"/>
                  <a:pt x="0" y="753"/>
                </a:cubicBezTo>
                <a:close/>
              </a:path>
            </a:pathLst>
          </a:custGeom>
          <a:solidFill>
            <a:schemeClr val="accent1"/>
          </a:solidFill>
          <a:ln w="3810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065213" y="0"/>
            <a:ext cx="7392987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517525" y="1584325"/>
            <a:ext cx="7940675" cy="405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898525" y="6248400"/>
            <a:ext cx="5891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700"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0" y="6248400"/>
            <a:ext cx="846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fld id="{83536A29-1BA4-014E-9C54-DD451770A6D4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gray">
          <a:xfrm>
            <a:off x="0" y="585788"/>
            <a:ext cx="935038" cy="53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>
              <a:solidFill>
                <a:srgbClr val="000000"/>
              </a:solidFill>
            </a:endParaRPr>
          </a:p>
        </p:txBody>
      </p:sp>
      <p:pic>
        <p:nvPicPr>
          <p:cNvPr id="14" name="Image 3" descr="RFF-LigneNouvelle PCA-GPFMéditerranée-CMJN_BANDEAU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3663" y="6013450"/>
            <a:ext cx="252095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00480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81" r:id="rId13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35000"/>
        </a:spcAft>
        <a:buSzPct val="90000"/>
        <a:buFont typeface="Wingdings" pitchFamily="2" charset="2"/>
        <a:defRPr sz="1900" b="1">
          <a:solidFill>
            <a:schemeClr val="accent1"/>
          </a:solidFill>
          <a:latin typeface="+mn-lt"/>
          <a:ea typeface="+mn-ea"/>
          <a:cs typeface="+mn-cs"/>
        </a:defRPr>
      </a:lvl1pPr>
      <a:lvl2pPr marL="550863" indent="-238125" algn="l" rtl="0" eaLnBrk="0" fontAlgn="base" hangingPunct="0">
        <a:lnSpc>
          <a:spcPct val="95000"/>
        </a:lnSpc>
        <a:spcBef>
          <a:spcPct val="50000"/>
        </a:spcBef>
        <a:spcAft>
          <a:spcPct val="10000"/>
        </a:spcAft>
        <a:buClr>
          <a:schemeClr val="accent1"/>
        </a:buClr>
        <a:buSzPct val="90000"/>
        <a:buFont typeface="Wingdings" pitchFamily="2" charset="2"/>
        <a:buChar char="n"/>
        <a:defRPr sz="1700" b="1">
          <a:solidFill>
            <a:schemeClr val="tx1"/>
          </a:solidFill>
          <a:latin typeface="+mn-lt"/>
          <a:ea typeface="Geneva" charset="-128"/>
        </a:defRPr>
      </a:lvl2pPr>
      <a:lvl3pPr marL="1139825" indent="-296863" algn="l" rtl="0" eaLnBrk="0" fontAlgn="base" hangingPunct="0">
        <a:spcBef>
          <a:spcPct val="30000"/>
        </a:spcBef>
        <a:spcAft>
          <a:spcPct val="0"/>
        </a:spcAft>
        <a:buFont typeface="Symbol" charset="2"/>
        <a:buChar char="¾"/>
        <a:defRPr sz="1600">
          <a:solidFill>
            <a:schemeClr val="tx1"/>
          </a:solidFill>
          <a:latin typeface="+mn-lt"/>
          <a:ea typeface="Geneva" charset="-128"/>
        </a:defRPr>
      </a:lvl3pPr>
      <a:lvl4pPr marL="1141413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Geneva" charset="-128"/>
        </a:defRPr>
      </a:lvl4pPr>
      <a:lvl5pPr marL="11430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Geneva" charset="-128"/>
        </a:defRPr>
      </a:lvl5pPr>
      <a:lvl6pPr marL="16002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Geneva" charset="-128"/>
        </a:defRPr>
      </a:lvl6pPr>
      <a:lvl7pPr marL="20574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Geneva" charset="-128"/>
        </a:defRPr>
      </a:lvl7pPr>
      <a:lvl8pPr marL="2514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Geneva" charset="-128"/>
        </a:defRPr>
      </a:lvl8pPr>
      <a:lvl9pPr marL="29718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Geneva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/ Présentation du projet LN PCA à la Commission Transport de la Région Provence-Alpes-Côte d'Azur - Marseille, le 17 janvier 2014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38C7E-E9FF-E14C-80F4-56777564A95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622964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Rectangle 16"/>
          <p:cNvSpPr>
            <a:spLocks noChangeArrowheads="1"/>
          </p:cNvSpPr>
          <p:nvPr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0" y="0"/>
            <a:ext cx="9144000" cy="60118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038" name="Freeform 14"/>
          <p:cNvSpPr>
            <a:spLocks/>
          </p:cNvSpPr>
          <p:nvPr/>
        </p:nvSpPr>
        <p:spPr bwMode="gray">
          <a:xfrm>
            <a:off x="0" y="0"/>
            <a:ext cx="8620125" cy="1195388"/>
          </a:xfrm>
          <a:custGeom>
            <a:avLst/>
            <a:gdLst/>
            <a:ahLst/>
            <a:cxnLst>
              <a:cxn ang="0">
                <a:pos x="0" y="753"/>
              </a:cxn>
              <a:cxn ang="0">
                <a:pos x="0" y="0"/>
              </a:cxn>
              <a:cxn ang="0">
                <a:pos x="5429" y="0"/>
              </a:cxn>
              <a:cxn ang="0">
                <a:pos x="5430" y="464"/>
              </a:cxn>
              <a:cxn ang="0">
                <a:pos x="5126" y="752"/>
              </a:cxn>
              <a:cxn ang="0">
                <a:pos x="0" y="753"/>
              </a:cxn>
            </a:cxnLst>
            <a:rect l="0" t="0" r="r" b="b"/>
            <a:pathLst>
              <a:path w="5430" h="753">
                <a:moveTo>
                  <a:pt x="0" y="753"/>
                </a:moveTo>
                <a:lnTo>
                  <a:pt x="0" y="0"/>
                </a:lnTo>
                <a:lnTo>
                  <a:pt x="5429" y="0"/>
                </a:lnTo>
                <a:lnTo>
                  <a:pt x="5430" y="464"/>
                </a:lnTo>
                <a:cubicBezTo>
                  <a:pt x="5430" y="464"/>
                  <a:pt x="5430" y="752"/>
                  <a:pt x="5126" y="752"/>
                </a:cubicBezTo>
                <a:cubicBezTo>
                  <a:pt x="2563" y="752"/>
                  <a:pt x="0" y="753"/>
                  <a:pt x="0" y="753"/>
                </a:cubicBezTo>
                <a:close/>
              </a:path>
            </a:pathLst>
          </a:custGeom>
          <a:solidFill>
            <a:schemeClr val="accent1"/>
          </a:solidFill>
          <a:ln w="3810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065213" y="0"/>
            <a:ext cx="7392987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517525" y="1584325"/>
            <a:ext cx="7940675" cy="405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898525" y="6248400"/>
            <a:ext cx="5891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700"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0" y="6248400"/>
            <a:ext cx="846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fld id="{83536A29-1BA4-014E-9C54-DD451770A6D4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gray">
          <a:xfrm>
            <a:off x="0" y="585788"/>
            <a:ext cx="935038" cy="53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>
              <a:solidFill>
                <a:srgbClr val="000000"/>
              </a:solidFill>
            </a:endParaRPr>
          </a:p>
        </p:txBody>
      </p:sp>
      <p:pic>
        <p:nvPicPr>
          <p:cNvPr id="14" name="Image 3" descr="RFF-LigneNouvelle PCA-GPFMéditerranée-CMJN_BANDEAU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3663" y="6013450"/>
            <a:ext cx="252095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90229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35000"/>
        </a:spcAft>
        <a:buSzPct val="90000"/>
        <a:buFont typeface="Wingdings" pitchFamily="2" charset="2"/>
        <a:defRPr sz="1900" b="1">
          <a:solidFill>
            <a:schemeClr val="accent1"/>
          </a:solidFill>
          <a:latin typeface="+mn-lt"/>
          <a:ea typeface="+mn-ea"/>
          <a:cs typeface="+mn-cs"/>
        </a:defRPr>
      </a:lvl1pPr>
      <a:lvl2pPr marL="550863" indent="-238125" algn="l" rtl="0" eaLnBrk="0" fontAlgn="base" hangingPunct="0">
        <a:lnSpc>
          <a:spcPct val="95000"/>
        </a:lnSpc>
        <a:spcBef>
          <a:spcPct val="50000"/>
        </a:spcBef>
        <a:spcAft>
          <a:spcPct val="10000"/>
        </a:spcAft>
        <a:buClr>
          <a:schemeClr val="accent1"/>
        </a:buClr>
        <a:buSzPct val="90000"/>
        <a:buFont typeface="Wingdings" pitchFamily="2" charset="2"/>
        <a:buChar char="n"/>
        <a:defRPr sz="1700" b="1">
          <a:solidFill>
            <a:schemeClr val="tx1"/>
          </a:solidFill>
          <a:latin typeface="+mn-lt"/>
          <a:ea typeface="Geneva" charset="-128"/>
        </a:defRPr>
      </a:lvl2pPr>
      <a:lvl3pPr marL="1139825" indent="-296863" algn="l" rtl="0" eaLnBrk="0" fontAlgn="base" hangingPunct="0">
        <a:spcBef>
          <a:spcPct val="30000"/>
        </a:spcBef>
        <a:spcAft>
          <a:spcPct val="0"/>
        </a:spcAft>
        <a:buFont typeface="Symbol" charset="2"/>
        <a:buChar char="¾"/>
        <a:defRPr sz="1600">
          <a:solidFill>
            <a:schemeClr val="tx1"/>
          </a:solidFill>
          <a:latin typeface="+mn-lt"/>
          <a:ea typeface="Geneva" charset="-128"/>
        </a:defRPr>
      </a:lvl3pPr>
      <a:lvl4pPr marL="1141413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Geneva" charset="-128"/>
        </a:defRPr>
      </a:lvl4pPr>
      <a:lvl5pPr marL="11430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Geneva" charset="-128"/>
        </a:defRPr>
      </a:lvl5pPr>
      <a:lvl6pPr marL="16002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Geneva" charset="-128"/>
        </a:defRPr>
      </a:lvl6pPr>
      <a:lvl7pPr marL="20574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Geneva" charset="-128"/>
        </a:defRPr>
      </a:lvl7pPr>
      <a:lvl8pPr marL="2514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Geneva" charset="-128"/>
        </a:defRPr>
      </a:lvl8pPr>
      <a:lvl9pPr marL="29718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Geneva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Rectangle 16"/>
          <p:cNvSpPr>
            <a:spLocks noChangeArrowheads="1"/>
          </p:cNvSpPr>
          <p:nvPr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0" y="0"/>
            <a:ext cx="9144000" cy="60118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038" name="Freeform 14"/>
          <p:cNvSpPr>
            <a:spLocks/>
          </p:cNvSpPr>
          <p:nvPr/>
        </p:nvSpPr>
        <p:spPr bwMode="gray">
          <a:xfrm>
            <a:off x="0" y="0"/>
            <a:ext cx="8620125" cy="1195388"/>
          </a:xfrm>
          <a:custGeom>
            <a:avLst/>
            <a:gdLst/>
            <a:ahLst/>
            <a:cxnLst>
              <a:cxn ang="0">
                <a:pos x="0" y="753"/>
              </a:cxn>
              <a:cxn ang="0">
                <a:pos x="0" y="0"/>
              </a:cxn>
              <a:cxn ang="0">
                <a:pos x="5429" y="0"/>
              </a:cxn>
              <a:cxn ang="0">
                <a:pos x="5430" y="464"/>
              </a:cxn>
              <a:cxn ang="0">
                <a:pos x="5126" y="752"/>
              </a:cxn>
              <a:cxn ang="0">
                <a:pos x="0" y="753"/>
              </a:cxn>
            </a:cxnLst>
            <a:rect l="0" t="0" r="r" b="b"/>
            <a:pathLst>
              <a:path w="5430" h="753">
                <a:moveTo>
                  <a:pt x="0" y="753"/>
                </a:moveTo>
                <a:lnTo>
                  <a:pt x="0" y="0"/>
                </a:lnTo>
                <a:lnTo>
                  <a:pt x="5429" y="0"/>
                </a:lnTo>
                <a:lnTo>
                  <a:pt x="5430" y="464"/>
                </a:lnTo>
                <a:cubicBezTo>
                  <a:pt x="5430" y="464"/>
                  <a:pt x="5430" y="752"/>
                  <a:pt x="5126" y="752"/>
                </a:cubicBezTo>
                <a:cubicBezTo>
                  <a:pt x="2563" y="752"/>
                  <a:pt x="0" y="753"/>
                  <a:pt x="0" y="753"/>
                </a:cubicBezTo>
                <a:close/>
              </a:path>
            </a:pathLst>
          </a:custGeom>
          <a:solidFill>
            <a:schemeClr val="accent1"/>
          </a:solidFill>
          <a:ln w="3810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065213" y="0"/>
            <a:ext cx="7392987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517525" y="1584325"/>
            <a:ext cx="7940675" cy="405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898525" y="6248400"/>
            <a:ext cx="5891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700"/>
            </a:lvl1pPr>
          </a:lstStyle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0" y="6248400"/>
            <a:ext cx="846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fld id="{83536A29-1BA4-014E-9C54-DD451770A6D4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gray">
          <a:xfrm>
            <a:off x="0" y="585788"/>
            <a:ext cx="935038" cy="53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>
              <a:solidFill>
                <a:srgbClr val="000000"/>
              </a:solidFill>
            </a:endParaRPr>
          </a:p>
        </p:txBody>
      </p:sp>
      <p:pic>
        <p:nvPicPr>
          <p:cNvPr id="14" name="Image 3" descr="RFF-LigneNouvelle PCA-GPFMéditerranée-CMJN_BANDEAU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3663" y="6013450"/>
            <a:ext cx="252095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55880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35000"/>
        </a:spcAft>
        <a:buSzPct val="90000"/>
        <a:buFont typeface="Wingdings" pitchFamily="2" charset="2"/>
        <a:defRPr sz="1900" b="1">
          <a:solidFill>
            <a:schemeClr val="accent1"/>
          </a:solidFill>
          <a:latin typeface="+mn-lt"/>
          <a:ea typeface="+mn-ea"/>
          <a:cs typeface="+mn-cs"/>
        </a:defRPr>
      </a:lvl1pPr>
      <a:lvl2pPr marL="550863" indent="-238125" algn="l" rtl="0" eaLnBrk="0" fontAlgn="base" hangingPunct="0">
        <a:lnSpc>
          <a:spcPct val="95000"/>
        </a:lnSpc>
        <a:spcBef>
          <a:spcPct val="50000"/>
        </a:spcBef>
        <a:spcAft>
          <a:spcPct val="10000"/>
        </a:spcAft>
        <a:buClr>
          <a:schemeClr val="accent1"/>
        </a:buClr>
        <a:buSzPct val="90000"/>
        <a:buFont typeface="Wingdings" pitchFamily="2" charset="2"/>
        <a:buChar char="n"/>
        <a:defRPr sz="1700" b="1">
          <a:solidFill>
            <a:schemeClr val="tx1"/>
          </a:solidFill>
          <a:latin typeface="+mn-lt"/>
          <a:ea typeface="Geneva" charset="-128"/>
        </a:defRPr>
      </a:lvl2pPr>
      <a:lvl3pPr marL="1139825" indent="-296863" algn="l" rtl="0" eaLnBrk="0" fontAlgn="base" hangingPunct="0">
        <a:spcBef>
          <a:spcPct val="30000"/>
        </a:spcBef>
        <a:spcAft>
          <a:spcPct val="0"/>
        </a:spcAft>
        <a:buFont typeface="Symbol" charset="2"/>
        <a:buChar char="¾"/>
        <a:defRPr sz="1600">
          <a:solidFill>
            <a:schemeClr val="tx1"/>
          </a:solidFill>
          <a:latin typeface="+mn-lt"/>
          <a:ea typeface="Geneva" charset="-128"/>
        </a:defRPr>
      </a:lvl3pPr>
      <a:lvl4pPr marL="1141413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Geneva" charset="-128"/>
        </a:defRPr>
      </a:lvl4pPr>
      <a:lvl5pPr marL="11430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Geneva" charset="-128"/>
        </a:defRPr>
      </a:lvl5pPr>
      <a:lvl6pPr marL="16002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Geneva" charset="-128"/>
        </a:defRPr>
      </a:lvl6pPr>
      <a:lvl7pPr marL="20574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Geneva" charset="-128"/>
        </a:defRPr>
      </a:lvl7pPr>
      <a:lvl8pPr marL="2514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Geneva" charset="-128"/>
        </a:defRPr>
      </a:lvl8pPr>
      <a:lvl9pPr marL="29718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Geneva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6"/>
          <p:cNvSpPr>
            <a:spLocks noChangeArrowheads="1"/>
          </p:cNvSpPr>
          <p:nvPr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027" name="Rectangle 8"/>
          <p:cNvSpPr>
            <a:spLocks noChangeArrowheads="1"/>
          </p:cNvSpPr>
          <p:nvPr/>
        </p:nvSpPr>
        <p:spPr bwMode="gray">
          <a:xfrm>
            <a:off x="0" y="0"/>
            <a:ext cx="9144000" cy="60118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028" name="Freeform 14"/>
          <p:cNvSpPr>
            <a:spLocks/>
          </p:cNvSpPr>
          <p:nvPr/>
        </p:nvSpPr>
        <p:spPr bwMode="gray">
          <a:xfrm>
            <a:off x="0" y="0"/>
            <a:ext cx="8620125" cy="1195388"/>
          </a:xfrm>
          <a:custGeom>
            <a:avLst/>
            <a:gdLst>
              <a:gd name="T0" fmla="*/ 0 w 5430"/>
              <a:gd name="T1" fmla="*/ 1195388 h 753"/>
              <a:gd name="T2" fmla="*/ 0 w 5430"/>
              <a:gd name="T3" fmla="*/ 0 h 753"/>
              <a:gd name="T4" fmla="*/ 8618538 w 5430"/>
              <a:gd name="T5" fmla="*/ 0 h 753"/>
              <a:gd name="T6" fmla="*/ 8620125 w 5430"/>
              <a:gd name="T7" fmla="*/ 736600 h 753"/>
              <a:gd name="T8" fmla="*/ 8137525 w 5430"/>
              <a:gd name="T9" fmla="*/ 1193800 h 753"/>
              <a:gd name="T10" fmla="*/ 0 w 5430"/>
              <a:gd name="T11" fmla="*/ 1195388 h 75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430" h="753">
                <a:moveTo>
                  <a:pt x="0" y="753"/>
                </a:moveTo>
                <a:lnTo>
                  <a:pt x="0" y="0"/>
                </a:lnTo>
                <a:lnTo>
                  <a:pt x="5429" y="0"/>
                </a:lnTo>
                <a:lnTo>
                  <a:pt x="5430" y="464"/>
                </a:lnTo>
                <a:cubicBezTo>
                  <a:pt x="5430" y="464"/>
                  <a:pt x="5430" y="752"/>
                  <a:pt x="5126" y="752"/>
                </a:cubicBezTo>
                <a:cubicBezTo>
                  <a:pt x="2563" y="752"/>
                  <a:pt x="0" y="753"/>
                  <a:pt x="0" y="7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065213" y="0"/>
            <a:ext cx="7392987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517525" y="1584325"/>
            <a:ext cx="7940675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898525" y="6248400"/>
            <a:ext cx="5891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700" smtClean="0"/>
            </a:lvl1pPr>
          </a:lstStyle>
          <a:p>
            <a:pPr>
              <a:defRPr/>
            </a:pPr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2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0" y="6248400"/>
            <a:ext cx="846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 b="1" smtClean="0"/>
            </a:lvl1pPr>
          </a:lstStyle>
          <a:p>
            <a:pPr>
              <a:defRPr/>
            </a:pPr>
            <a:fld id="{381796C7-D808-864F-8A0F-6033E0A5BEF0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1033" name="Rectangle 15"/>
          <p:cNvSpPr>
            <a:spLocks noChangeArrowheads="1"/>
          </p:cNvSpPr>
          <p:nvPr/>
        </p:nvSpPr>
        <p:spPr bwMode="gray">
          <a:xfrm>
            <a:off x="0" y="585788"/>
            <a:ext cx="935038" cy="53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pic>
        <p:nvPicPr>
          <p:cNvPr id="1034" name="Image 3" descr="RFF-LigneNouvelle PCA-GPFMéditerranée-CMJN_BANDEAU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3663" y="6013450"/>
            <a:ext cx="252095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74808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ＭＳ Ｐゴシック" pitchFamily="-83" charset="-128"/>
          <a:cs typeface="ＭＳ Ｐゴシック" pitchFamily="-83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-83" charset="0"/>
          <a:ea typeface="ＭＳ Ｐゴシック" pitchFamily="-83" charset="-128"/>
          <a:cs typeface="ＭＳ Ｐゴシック" pitchFamily="-83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-83" charset="0"/>
          <a:ea typeface="ＭＳ Ｐゴシック" pitchFamily="-83" charset="-128"/>
          <a:cs typeface="ＭＳ Ｐゴシック" pitchFamily="-83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-83" charset="0"/>
          <a:ea typeface="ＭＳ Ｐゴシック" pitchFamily="-83" charset="-128"/>
          <a:cs typeface="ＭＳ Ｐゴシック" pitchFamily="-83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-83" charset="0"/>
          <a:ea typeface="ＭＳ Ｐゴシック" pitchFamily="-83" charset="-128"/>
          <a:cs typeface="ＭＳ Ｐゴシック" pitchFamily="-83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-83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-83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-83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-83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35000"/>
        </a:spcAft>
        <a:buSzPct val="90000"/>
        <a:buFont typeface="Wingdings" charset="0"/>
        <a:buChar char="•"/>
        <a:defRPr sz="1900" b="1">
          <a:solidFill>
            <a:schemeClr val="accent1"/>
          </a:solidFill>
          <a:latin typeface="+mn-lt"/>
          <a:ea typeface="ＭＳ Ｐゴシック" pitchFamily="-83" charset="-128"/>
          <a:cs typeface="ＭＳ Ｐゴシック" pitchFamily="-83" charset="-128"/>
        </a:defRPr>
      </a:lvl1pPr>
      <a:lvl2pPr marL="550863" indent="-238125" algn="l" rtl="0" eaLnBrk="1" fontAlgn="base" hangingPunct="1">
        <a:lnSpc>
          <a:spcPct val="95000"/>
        </a:lnSpc>
        <a:spcBef>
          <a:spcPct val="50000"/>
        </a:spcBef>
        <a:spcAft>
          <a:spcPct val="10000"/>
        </a:spcAft>
        <a:buClr>
          <a:schemeClr val="accent1"/>
        </a:buClr>
        <a:buSzPct val="90000"/>
        <a:buFont typeface="Wingdings" charset="0"/>
        <a:buChar char="n"/>
        <a:defRPr sz="1700" b="1">
          <a:solidFill>
            <a:schemeClr val="tx1"/>
          </a:solidFill>
          <a:latin typeface="+mn-lt"/>
          <a:ea typeface="ＭＳ Ｐゴシック" pitchFamily="-83" charset="-128"/>
        </a:defRPr>
      </a:lvl2pPr>
      <a:lvl3pPr marL="1139825" indent="-296863" algn="l" rtl="0" eaLnBrk="1" fontAlgn="base" hangingPunct="1">
        <a:spcBef>
          <a:spcPct val="30000"/>
        </a:spcBef>
        <a:spcAft>
          <a:spcPct val="0"/>
        </a:spcAft>
        <a:buFont typeface="Symbol" charset="0"/>
        <a:buChar char="¾"/>
        <a:defRPr sz="1600">
          <a:solidFill>
            <a:schemeClr val="tx1"/>
          </a:solidFill>
          <a:latin typeface="+mn-lt"/>
          <a:ea typeface="ＭＳ Ｐゴシック" pitchFamily="-83" charset="-128"/>
        </a:defRPr>
      </a:lvl3pPr>
      <a:lvl4pPr marL="1141413" indent="230188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pitchFamily="-83" charset="-128"/>
        </a:defRPr>
      </a:lvl4pPr>
      <a:lvl5pPr marL="1143000" indent="6858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83" charset="-128"/>
        </a:defRPr>
      </a:lvl5pPr>
      <a:lvl6pPr marL="1600200" algn="l" rtl="0" eaLnBrk="1" fontAlgn="base" hangingPunct="1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ＭＳ Ｐゴシック" pitchFamily="-83" charset="-128"/>
        </a:defRPr>
      </a:lvl6pPr>
      <a:lvl7pPr marL="2057400" algn="l" rtl="0" eaLnBrk="1" fontAlgn="base" hangingPunct="1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ＭＳ Ｐゴシック" pitchFamily="-83" charset="-128"/>
        </a:defRPr>
      </a:lvl7pPr>
      <a:lvl8pPr marL="2514600" algn="l" rtl="0" eaLnBrk="1" fontAlgn="base" hangingPunct="1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ＭＳ Ｐゴシック" pitchFamily="-83" charset="-128"/>
        </a:defRPr>
      </a:lvl8pPr>
      <a:lvl9pPr marL="2971800" algn="l" rtl="0" eaLnBrk="1" fontAlgn="base" hangingPunct="1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ＭＳ Ｐゴシック" pitchFamily="-83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4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Feuille_Microsoft_Office_Excel_97-2003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fond_gris_frise.png"/>
          <p:cNvPicPr>
            <a:picLocks noChangeAspect="1"/>
          </p:cNvPicPr>
          <p:nvPr/>
        </p:nvPicPr>
        <p:blipFill>
          <a:blip r:embed="rId4"/>
          <a:srcRect t="25864" b="5177"/>
          <a:stretch>
            <a:fillRect/>
          </a:stretch>
        </p:blipFill>
        <p:spPr>
          <a:xfrm>
            <a:off x="0" y="2514600"/>
            <a:ext cx="9144000" cy="3048000"/>
          </a:xfrm>
          <a:prstGeom prst="rect">
            <a:avLst/>
          </a:prstGeom>
        </p:spPr>
      </p:pic>
      <p:sp>
        <p:nvSpPr>
          <p:cNvPr id="16395" name="Rectangle 11"/>
          <p:cNvSpPr>
            <a:spLocks noChangeArrowheads="1"/>
          </p:cNvSpPr>
          <p:nvPr/>
        </p:nvSpPr>
        <p:spPr bwMode="gray">
          <a:xfrm>
            <a:off x="0" y="5600700"/>
            <a:ext cx="9144000" cy="1257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baseline="-25000">
              <a:solidFill>
                <a:srgbClr val="000000"/>
              </a:solidFill>
            </a:endParaRPr>
          </a:p>
        </p:txBody>
      </p:sp>
      <p:sp>
        <p:nvSpPr>
          <p:cNvPr id="16396" name="Rectangle 12"/>
          <p:cNvSpPr>
            <a:spLocks noChangeArrowheads="1"/>
          </p:cNvSpPr>
          <p:nvPr/>
        </p:nvSpPr>
        <p:spPr bwMode="gray">
          <a:xfrm>
            <a:off x="0" y="0"/>
            <a:ext cx="9144000" cy="2514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baseline="-25000">
              <a:solidFill>
                <a:srgbClr val="000000"/>
              </a:solidFill>
            </a:endParaRPr>
          </a:p>
        </p:txBody>
      </p:sp>
      <p:pic>
        <p:nvPicPr>
          <p:cNvPr id="16397" name="Image 11" descr="RFF-Bloc Tetiere LGV-paca-RVB-30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5077"/>
          <a:stretch>
            <a:fillRect/>
          </a:stretch>
        </p:blipFill>
        <p:spPr bwMode="auto">
          <a:xfrm>
            <a:off x="914400" y="476672"/>
            <a:ext cx="2697162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Freeform 9"/>
          <p:cNvSpPr>
            <a:spLocks/>
          </p:cNvSpPr>
          <p:nvPr/>
        </p:nvSpPr>
        <p:spPr bwMode="gray">
          <a:xfrm flipH="1">
            <a:off x="3429000" y="2209800"/>
            <a:ext cx="5715000" cy="1441450"/>
          </a:xfrm>
          <a:custGeom>
            <a:avLst/>
            <a:gdLst>
              <a:gd name="T0" fmla="*/ 2147483647 w 5934"/>
              <a:gd name="T1" fmla="*/ 0 h 1280"/>
              <a:gd name="T2" fmla="*/ 2147483647 w 5934"/>
              <a:gd name="T3" fmla="*/ 0 h 1280"/>
              <a:gd name="T4" fmla="*/ 2147483647 w 5934"/>
              <a:gd name="T5" fmla="*/ 2147483647 h 1280"/>
              <a:gd name="T6" fmla="*/ 2147483647 w 5934"/>
              <a:gd name="T7" fmla="*/ 2147483647 h 1280"/>
              <a:gd name="T8" fmla="*/ 2147483647 w 5934"/>
              <a:gd name="T9" fmla="*/ 2147483647 h 1280"/>
              <a:gd name="T10" fmla="*/ 2147483647 w 5934"/>
              <a:gd name="T11" fmla="*/ 2147483647 h 1280"/>
              <a:gd name="T12" fmla="*/ 2147483647 w 5934"/>
              <a:gd name="T13" fmla="*/ 2147483647 h 1280"/>
              <a:gd name="T14" fmla="*/ 2147483647 w 5934"/>
              <a:gd name="T15" fmla="*/ 2147483647 h 1280"/>
              <a:gd name="T16" fmla="*/ 2147483647 w 5934"/>
              <a:gd name="T17" fmla="*/ 2147483647 h 1280"/>
              <a:gd name="T18" fmla="*/ 2147483647 w 5934"/>
              <a:gd name="T19" fmla="*/ 2147483647 h 1280"/>
              <a:gd name="T20" fmla="*/ 2147483647 w 5934"/>
              <a:gd name="T21" fmla="*/ 2147483647 h 1280"/>
              <a:gd name="T22" fmla="*/ 2147483647 w 5934"/>
              <a:gd name="T23" fmla="*/ 2147483647 h 1280"/>
              <a:gd name="T24" fmla="*/ 2147483647 w 5934"/>
              <a:gd name="T25" fmla="*/ 2147483647 h 1280"/>
              <a:gd name="T26" fmla="*/ 2147483647 w 5934"/>
              <a:gd name="T27" fmla="*/ 2147483647 h 1280"/>
              <a:gd name="T28" fmla="*/ 2147483647 w 5934"/>
              <a:gd name="T29" fmla="*/ 2147483647 h 1280"/>
              <a:gd name="T30" fmla="*/ 2147483647 w 5934"/>
              <a:gd name="T31" fmla="*/ 2147483647 h 1280"/>
              <a:gd name="T32" fmla="*/ 2147483647 w 5934"/>
              <a:gd name="T33" fmla="*/ 2147483647 h 1280"/>
              <a:gd name="T34" fmla="*/ 2147483647 w 5934"/>
              <a:gd name="T35" fmla="*/ 2147483647 h 1280"/>
              <a:gd name="T36" fmla="*/ 2147483647 w 5934"/>
              <a:gd name="T37" fmla="*/ 2147483647 h 1280"/>
              <a:gd name="T38" fmla="*/ 2147483647 w 5934"/>
              <a:gd name="T39" fmla="*/ 2147483647 h 1280"/>
              <a:gd name="T40" fmla="*/ 2147483647 w 5934"/>
              <a:gd name="T41" fmla="*/ 2147483647 h 1280"/>
              <a:gd name="T42" fmla="*/ 2147483647 w 5934"/>
              <a:gd name="T43" fmla="*/ 2147483647 h 1280"/>
              <a:gd name="T44" fmla="*/ 2147483647 w 5934"/>
              <a:gd name="T45" fmla="*/ 2147483647 h 1280"/>
              <a:gd name="T46" fmla="*/ 2147483647 w 5934"/>
              <a:gd name="T47" fmla="*/ 2147483647 h 1280"/>
              <a:gd name="T48" fmla="*/ 2147483647 w 5934"/>
              <a:gd name="T49" fmla="*/ 2147483647 h 1280"/>
              <a:gd name="T50" fmla="*/ 2147483647 w 5934"/>
              <a:gd name="T51" fmla="*/ 2147483647 h 1280"/>
              <a:gd name="T52" fmla="*/ 2147483647 w 5934"/>
              <a:gd name="T53" fmla="*/ 0 h 128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5934"/>
              <a:gd name="T82" fmla="*/ 0 h 1280"/>
              <a:gd name="T83" fmla="*/ 5934 w 5934"/>
              <a:gd name="T84" fmla="*/ 1280 h 1280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5934" h="1280">
                <a:moveTo>
                  <a:pt x="5934" y="0"/>
                </a:moveTo>
                <a:lnTo>
                  <a:pt x="5" y="0"/>
                </a:lnTo>
                <a:cubicBezTo>
                  <a:pt x="15" y="427"/>
                  <a:pt x="0" y="853"/>
                  <a:pt x="10" y="1280"/>
                </a:cubicBezTo>
                <a:lnTo>
                  <a:pt x="5418" y="1280"/>
                </a:lnTo>
                <a:cubicBezTo>
                  <a:pt x="5440" y="1279"/>
                  <a:pt x="5462" y="1277"/>
                  <a:pt x="5484" y="1276"/>
                </a:cubicBezTo>
                <a:lnTo>
                  <a:pt x="5544" y="1270"/>
                </a:lnTo>
                <a:cubicBezTo>
                  <a:pt x="5553" y="1269"/>
                  <a:pt x="5563" y="1267"/>
                  <a:pt x="5572" y="1266"/>
                </a:cubicBezTo>
                <a:lnTo>
                  <a:pt x="5600" y="1260"/>
                </a:lnTo>
                <a:cubicBezTo>
                  <a:pt x="5608" y="1257"/>
                  <a:pt x="5616" y="1255"/>
                  <a:pt x="5624" y="1252"/>
                </a:cubicBezTo>
                <a:cubicBezTo>
                  <a:pt x="5632" y="1249"/>
                  <a:pt x="5640" y="1247"/>
                  <a:pt x="5648" y="1244"/>
                </a:cubicBezTo>
                <a:cubicBezTo>
                  <a:pt x="5659" y="1240"/>
                  <a:pt x="5671" y="1236"/>
                  <a:pt x="5682" y="1232"/>
                </a:cubicBezTo>
                <a:cubicBezTo>
                  <a:pt x="5693" y="1227"/>
                  <a:pt x="5703" y="1221"/>
                  <a:pt x="5714" y="1216"/>
                </a:cubicBezTo>
                <a:cubicBezTo>
                  <a:pt x="5723" y="1210"/>
                  <a:pt x="5733" y="1204"/>
                  <a:pt x="5742" y="1198"/>
                </a:cubicBezTo>
                <a:cubicBezTo>
                  <a:pt x="5751" y="1192"/>
                  <a:pt x="5761" y="1186"/>
                  <a:pt x="5770" y="1180"/>
                </a:cubicBezTo>
                <a:cubicBezTo>
                  <a:pt x="5779" y="1173"/>
                  <a:pt x="5787" y="1165"/>
                  <a:pt x="5796" y="1158"/>
                </a:cubicBezTo>
                <a:lnTo>
                  <a:pt x="5820" y="1134"/>
                </a:lnTo>
                <a:cubicBezTo>
                  <a:pt x="5827" y="1125"/>
                  <a:pt x="5833" y="1117"/>
                  <a:pt x="5840" y="1108"/>
                </a:cubicBezTo>
                <a:cubicBezTo>
                  <a:pt x="5847" y="1099"/>
                  <a:pt x="5853" y="1089"/>
                  <a:pt x="5860" y="1080"/>
                </a:cubicBezTo>
                <a:cubicBezTo>
                  <a:pt x="5865" y="1070"/>
                  <a:pt x="5871" y="1060"/>
                  <a:pt x="5876" y="1050"/>
                </a:cubicBezTo>
                <a:cubicBezTo>
                  <a:pt x="5881" y="1039"/>
                  <a:pt x="5887" y="1029"/>
                  <a:pt x="5892" y="1018"/>
                </a:cubicBezTo>
                <a:cubicBezTo>
                  <a:pt x="5896" y="1007"/>
                  <a:pt x="5900" y="995"/>
                  <a:pt x="5904" y="984"/>
                </a:cubicBezTo>
                <a:lnTo>
                  <a:pt x="5916" y="948"/>
                </a:lnTo>
                <a:cubicBezTo>
                  <a:pt x="5919" y="935"/>
                  <a:pt x="5921" y="923"/>
                  <a:pt x="5924" y="910"/>
                </a:cubicBezTo>
                <a:cubicBezTo>
                  <a:pt x="5926" y="897"/>
                  <a:pt x="5928" y="883"/>
                  <a:pt x="5930" y="870"/>
                </a:cubicBezTo>
                <a:cubicBezTo>
                  <a:pt x="5931" y="856"/>
                  <a:pt x="5931" y="842"/>
                  <a:pt x="5932" y="828"/>
                </a:cubicBezTo>
                <a:cubicBezTo>
                  <a:pt x="5933" y="813"/>
                  <a:pt x="5933" y="799"/>
                  <a:pt x="5934" y="784"/>
                </a:cubicBezTo>
                <a:lnTo>
                  <a:pt x="5934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63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33800" y="2362200"/>
            <a:ext cx="6248400" cy="1143000"/>
          </a:xfrm>
          <a:noFill/>
        </p:spPr>
        <p:txBody>
          <a:bodyPr/>
          <a:lstStyle/>
          <a:p>
            <a:pPr>
              <a:lnSpc>
                <a:spcPct val="130000"/>
              </a:lnSpc>
            </a:pPr>
            <a:r>
              <a:rPr lang="fr-FR" sz="2100" dirty="0" smtClean="0">
                <a:latin typeface="Arial" charset="0"/>
                <a:ea typeface="ＭＳ Ｐゴシック" charset="0"/>
                <a:cs typeface="ＭＳ Ｐゴシック" charset="0"/>
              </a:rPr>
              <a:t>Ligne Nouvelle Provence Côte d’Azur </a:t>
            </a:r>
            <a:br>
              <a:rPr lang="fr-FR" sz="2100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fr-FR" sz="1600" dirty="0" smtClean="0">
                <a:latin typeface="Arial" charset="0"/>
                <a:ea typeface="ＭＳ Ｐゴシック" charset="0"/>
                <a:cs typeface="ＭＳ Ｐゴシック" charset="0"/>
              </a:rPr>
              <a:t>Commission Transports du Conseil Régional</a:t>
            </a:r>
            <a:r>
              <a:rPr lang="fr-FR" sz="2100" dirty="0" smtClean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fr-FR" sz="2100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fr-FR" sz="1400" b="0" dirty="0" smtClean="0">
                <a:latin typeface="Arial" charset="0"/>
                <a:ea typeface="ＭＳ Ｐゴシック" charset="0"/>
                <a:cs typeface="ＭＳ Ｐゴシック" charset="0"/>
              </a:rPr>
              <a:t>Marseille, </a:t>
            </a:r>
            <a:r>
              <a:rPr lang="fr-FR" sz="1300" dirty="0" smtClean="0">
                <a:latin typeface="Arial" charset="0"/>
                <a:ea typeface="ＭＳ Ｐゴシック" charset="0"/>
                <a:cs typeface="ＭＳ Ｐゴシック" charset="0"/>
              </a:rPr>
              <a:t>17 janvier 2014</a:t>
            </a:r>
            <a:endParaRPr lang="fr-FR" sz="13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391" name="Image 2" descr="BlocMarque_logoSeul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0800" y="671513"/>
            <a:ext cx="3041650" cy="103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Image 14" descr="RFF-PACA-FRISE Logo Financeurs-02_2013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5943600"/>
            <a:ext cx="807720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3" descr="felt_tip_rff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000" y="2667000"/>
            <a:ext cx="2635325" cy="2376378"/>
          </a:xfrm>
          <a:prstGeom prst="rect">
            <a:avLst/>
          </a:prstGeom>
        </p:spPr>
      </p:pic>
      <p:sp>
        <p:nvSpPr>
          <p:cNvPr id="12" name="ZoneTexte 17"/>
          <p:cNvSpPr txBox="1">
            <a:spLocks noChangeArrowheads="1"/>
          </p:cNvSpPr>
          <p:nvPr/>
        </p:nvSpPr>
        <p:spPr bwMode="auto">
          <a:xfrm>
            <a:off x="263525" y="6461125"/>
            <a:ext cx="63246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800" dirty="0" smtClean="0"/>
              <a:t>E-LGVPACA.1-PRG-CPI.C08-PRD-RFF-000xx</a:t>
            </a:r>
            <a:endParaRPr lang="fr-FR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2998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La Commission Mobilité 21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>
          <a:xfrm>
            <a:off x="251520" y="6265118"/>
            <a:ext cx="5891213" cy="457200"/>
          </a:xfrm>
        </p:spPr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27651" name="Rectangle 7"/>
          <p:cNvSpPr>
            <a:spLocks noChangeArrowheads="1"/>
          </p:cNvSpPr>
          <p:nvPr/>
        </p:nvSpPr>
        <p:spPr bwMode="auto">
          <a:xfrm>
            <a:off x="323850" y="1598613"/>
            <a:ext cx="8569325" cy="442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rgbClr val="0095D8"/>
              </a:buClr>
            </a:pPr>
            <a:r>
              <a:rPr lang="fr-FR" sz="2000" dirty="0">
                <a:latin typeface="+mn-lt"/>
              </a:rPr>
              <a:t>La Commission «Mobilité 21» présidée par Philippe </a:t>
            </a:r>
            <a:r>
              <a:rPr lang="fr-FR" sz="2000" dirty="0" err="1">
                <a:latin typeface="+mn-lt"/>
              </a:rPr>
              <a:t>Duron</a:t>
            </a:r>
            <a:r>
              <a:rPr lang="fr-FR" sz="2000" dirty="0">
                <a:latin typeface="+mn-lt"/>
              </a:rPr>
              <a:t>, a remis son rapport au gouvernement le</a:t>
            </a:r>
            <a:r>
              <a:rPr lang="fr-FR" sz="2000" dirty="0">
                <a:solidFill>
                  <a:srgbClr val="0095D8"/>
                </a:solidFill>
                <a:latin typeface="+mn-lt"/>
              </a:rPr>
              <a:t> 27 juin 2013</a:t>
            </a:r>
            <a:endParaRPr lang="fr-FR" sz="2000" dirty="0">
              <a:latin typeface="+mn-lt"/>
            </a:endParaRPr>
          </a:p>
          <a:p>
            <a:pPr>
              <a:buClr>
                <a:srgbClr val="0095D8"/>
              </a:buClr>
            </a:pPr>
            <a:r>
              <a:rPr lang="fr-FR" sz="2000" b="1" dirty="0">
                <a:latin typeface="+mn-lt"/>
              </a:rPr>
              <a:t> </a:t>
            </a:r>
          </a:p>
          <a:p>
            <a:pPr>
              <a:buClr>
                <a:srgbClr val="0095D8"/>
              </a:buClr>
              <a:buFont typeface="Wingdings" pitchFamily="2" charset="2"/>
              <a:buChar char="§"/>
            </a:pPr>
            <a:r>
              <a:rPr lang="fr-FR" sz="2000" dirty="0" smtClean="0">
                <a:latin typeface="+mn-lt"/>
              </a:rPr>
              <a:t> </a:t>
            </a:r>
            <a:r>
              <a:rPr lang="fr-FR" sz="2000" b="1" dirty="0" smtClean="0">
                <a:solidFill>
                  <a:srgbClr val="0095D8"/>
                </a:solidFill>
                <a:latin typeface="+mn-lt"/>
              </a:rPr>
              <a:t> </a:t>
            </a:r>
            <a:r>
              <a:rPr lang="fr-FR" sz="2000" dirty="0" smtClean="0">
                <a:solidFill>
                  <a:srgbClr val="0095D8"/>
                </a:solidFill>
                <a:latin typeface="+mn-lt"/>
              </a:rPr>
              <a:t>Elle </a:t>
            </a:r>
            <a:r>
              <a:rPr lang="fr-FR" sz="2000" dirty="0">
                <a:solidFill>
                  <a:srgbClr val="0095D8"/>
                </a:solidFill>
                <a:latin typeface="+mn-lt"/>
              </a:rPr>
              <a:t>a classé les projets selon 3 priorités :</a:t>
            </a:r>
          </a:p>
          <a:p>
            <a:pPr marL="550863" lvl="1" indent="-238125">
              <a:lnSpc>
                <a:spcPct val="95000"/>
              </a:lnSpc>
              <a:spcAft>
                <a:spcPts val="1200"/>
              </a:spcAft>
              <a:buClr>
                <a:schemeClr val="accent1"/>
              </a:buClr>
              <a:buSzPct val="90000"/>
              <a:buFont typeface="Courier New" pitchFamily="49" charset="0"/>
              <a:buChar char="o"/>
              <a:defRPr/>
            </a:pPr>
            <a:r>
              <a:rPr lang="fr-FR" sz="1800" kern="0" dirty="0">
                <a:latin typeface="+mn-lt"/>
                <a:ea typeface="ＭＳ Ｐゴシック" pitchFamily="34" charset="-128"/>
              </a:rPr>
              <a:t>Projets de 1ère priorité : travaux à engager à avant 2030</a:t>
            </a:r>
          </a:p>
          <a:p>
            <a:pPr marL="550863" lvl="1" indent="-238125">
              <a:lnSpc>
                <a:spcPct val="95000"/>
              </a:lnSpc>
              <a:spcAft>
                <a:spcPts val="1200"/>
              </a:spcAft>
              <a:buClr>
                <a:schemeClr val="accent1"/>
              </a:buClr>
              <a:buSzPct val="90000"/>
              <a:buFont typeface="Courier New" pitchFamily="49" charset="0"/>
              <a:buChar char="o"/>
              <a:defRPr/>
            </a:pPr>
            <a:r>
              <a:rPr lang="fr-FR" sz="1800" kern="0" dirty="0">
                <a:latin typeface="+mn-lt"/>
                <a:ea typeface="ＭＳ Ｐゴシック" pitchFamily="34" charset="-128"/>
              </a:rPr>
              <a:t>Projets de 2nde priorité : travaux entre 2030 et 2050</a:t>
            </a:r>
          </a:p>
          <a:p>
            <a:pPr marL="550863" lvl="1" indent="-238125">
              <a:lnSpc>
                <a:spcPct val="95000"/>
              </a:lnSpc>
              <a:spcAft>
                <a:spcPts val="1200"/>
              </a:spcAft>
              <a:buClr>
                <a:schemeClr val="accent1"/>
              </a:buClr>
              <a:buSzPct val="90000"/>
              <a:buFont typeface="Courier New" pitchFamily="49" charset="0"/>
              <a:buChar char="o"/>
              <a:defRPr/>
            </a:pPr>
            <a:r>
              <a:rPr lang="fr-FR" sz="1800" kern="0" dirty="0">
                <a:latin typeface="+mn-lt"/>
                <a:ea typeface="ＭＳ Ｐゴシック" pitchFamily="34" charset="-128"/>
              </a:rPr>
              <a:t>Projets non prioritaires : après 2050</a:t>
            </a:r>
          </a:p>
          <a:p>
            <a:pPr marL="342900" indent="-342900">
              <a:buClr>
                <a:srgbClr val="0095D8"/>
              </a:buClr>
              <a:buFont typeface="Wingdings" pitchFamily="2" charset="2"/>
              <a:buChar char="§"/>
            </a:pPr>
            <a:r>
              <a:rPr lang="fr-FR" sz="2000" dirty="0" smtClean="0">
                <a:latin typeface="+mn-lt"/>
              </a:rPr>
              <a:t>Propose </a:t>
            </a:r>
            <a:r>
              <a:rPr lang="fr-FR" sz="2000" dirty="0">
                <a:latin typeface="+mn-lt"/>
              </a:rPr>
              <a:t>un </a:t>
            </a:r>
            <a:r>
              <a:rPr lang="fr-FR" sz="2000" dirty="0" smtClean="0">
                <a:latin typeface="+mn-lt"/>
              </a:rPr>
              <a:t>scénario minimaliste à 10 Mrd€ et un résolument ambitieux </a:t>
            </a:r>
            <a:r>
              <a:rPr lang="fr-FR" sz="2000" dirty="0">
                <a:latin typeface="+mn-lt"/>
              </a:rPr>
              <a:t>pour 30Mrd€ d‘investissement de grands projets d’ici </a:t>
            </a:r>
            <a:r>
              <a:rPr lang="fr-FR" sz="2000" dirty="0" smtClean="0">
                <a:latin typeface="+mn-lt"/>
              </a:rPr>
              <a:t>à 2030</a:t>
            </a:r>
          </a:p>
          <a:p>
            <a:pPr marL="342900" indent="-342900">
              <a:buClr>
                <a:srgbClr val="0095D8"/>
              </a:buClr>
              <a:buFont typeface="Wingdings" pitchFamily="2" charset="2"/>
              <a:buChar char="§"/>
            </a:pPr>
            <a:endParaRPr lang="fr-FR" sz="2000" b="1" dirty="0">
              <a:solidFill>
                <a:srgbClr val="0095D8"/>
              </a:solidFill>
              <a:latin typeface="+mn-lt"/>
            </a:endParaRPr>
          </a:p>
          <a:p>
            <a:pPr marL="342900" indent="-342900">
              <a:buClr>
                <a:srgbClr val="0095D8"/>
              </a:buClr>
              <a:buFont typeface="Wingdings" pitchFamily="2" charset="2"/>
              <a:buChar char="§"/>
            </a:pPr>
            <a:r>
              <a:rPr lang="fr-FR" sz="2000" b="1" dirty="0" smtClean="0">
                <a:solidFill>
                  <a:srgbClr val="0095D8"/>
                </a:solidFill>
                <a:latin typeface="+mn-lt"/>
              </a:rPr>
              <a:t>La </a:t>
            </a:r>
            <a:r>
              <a:rPr lang="fr-FR" sz="2000" b="1" dirty="0">
                <a:solidFill>
                  <a:srgbClr val="0095D8"/>
                </a:solidFill>
                <a:latin typeface="+mn-lt"/>
              </a:rPr>
              <a:t>commission a salué l’évolution du projet de LGV vers une ligne nouvelle réalisable par étapes</a:t>
            </a:r>
          </a:p>
          <a:p>
            <a:pPr marL="342900" indent="-342900">
              <a:buClr>
                <a:srgbClr val="0095D8"/>
              </a:buClr>
              <a:buFont typeface="Wingdings" pitchFamily="2" charset="2"/>
              <a:buChar char="§"/>
            </a:pPr>
            <a:endParaRPr lang="fr-FR" sz="2000" b="1" dirty="0">
              <a:solidFill>
                <a:srgbClr val="0095D8"/>
              </a:solidFill>
              <a:latin typeface="+mn-lt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FB744-9F1B-6041-90BB-EC633323C5D0}" type="slidenum">
              <a:rPr lang="fr-FR" smtClean="0">
                <a:solidFill>
                  <a:srgbClr val="000000"/>
                </a:solidFill>
              </a:rPr>
              <a:pPr/>
              <a:t>10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803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age 4" descr="20131028-LN-PCA-decision-gvt-legen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3575" y="1219200"/>
            <a:ext cx="7577138" cy="480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La Commission Mobilité 21</a:t>
            </a:r>
          </a:p>
        </p:txBody>
      </p:sp>
      <p:sp>
        <p:nvSpPr>
          <p:cNvPr id="26630" name="Espace réservé du contenu 2"/>
          <p:cNvSpPr>
            <a:spLocks noGrp="1"/>
          </p:cNvSpPr>
          <p:nvPr>
            <p:ph idx="1"/>
          </p:nvPr>
        </p:nvSpPr>
        <p:spPr>
          <a:xfrm>
            <a:off x="685800" y="1295400"/>
            <a:ext cx="7086600" cy="6858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fr-FR" sz="2200" dirty="0" smtClean="0">
                <a:solidFill>
                  <a:srgbClr val="0095D8"/>
                </a:solidFill>
              </a:rPr>
              <a:t>Le projet </a:t>
            </a:r>
            <a:r>
              <a:rPr lang="fr-FR" sz="2200" dirty="0" err="1" smtClean="0">
                <a:solidFill>
                  <a:srgbClr val="0095D8"/>
                </a:solidFill>
              </a:rPr>
              <a:t>phasé</a:t>
            </a:r>
            <a:r>
              <a:rPr lang="fr-FR" sz="2200" dirty="0" smtClean="0">
                <a:solidFill>
                  <a:srgbClr val="0095D8"/>
                </a:solidFill>
              </a:rPr>
              <a:t> présenté à la CM21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>
          <a:xfrm>
            <a:off x="841027" y="6248400"/>
            <a:ext cx="5891213" cy="457200"/>
          </a:xfrm>
        </p:spPr>
        <p:txBody>
          <a:bodyPr/>
          <a:lstStyle/>
          <a:p>
            <a:r>
              <a:rPr lang="fr-FR" dirty="0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26628" name="Rectangle 7"/>
          <p:cNvSpPr>
            <a:spLocks noChangeArrowheads="1"/>
          </p:cNvSpPr>
          <p:nvPr/>
        </p:nvSpPr>
        <p:spPr bwMode="auto">
          <a:xfrm>
            <a:off x="179512" y="1219200"/>
            <a:ext cx="5459288" cy="838200"/>
          </a:xfrm>
          <a:prstGeom prst="rect">
            <a:avLst/>
          </a:prstGeom>
          <a:solidFill>
            <a:srgbClr val="DED9D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fr-FR"/>
          </a:p>
        </p:txBody>
      </p:sp>
      <p:sp>
        <p:nvSpPr>
          <p:cNvPr id="26629" name="Rectangle 8"/>
          <p:cNvSpPr>
            <a:spLocks noChangeArrowheads="1"/>
          </p:cNvSpPr>
          <p:nvPr/>
        </p:nvSpPr>
        <p:spPr bwMode="auto">
          <a:xfrm>
            <a:off x="685800" y="1752600"/>
            <a:ext cx="2819400" cy="685800"/>
          </a:xfrm>
          <a:prstGeom prst="rect">
            <a:avLst/>
          </a:prstGeom>
          <a:solidFill>
            <a:srgbClr val="DED9D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xfrm>
            <a:off x="-9525" y="6272459"/>
            <a:ext cx="846138" cy="377851"/>
          </a:xfrm>
        </p:spPr>
        <p:txBody>
          <a:bodyPr/>
          <a:lstStyle/>
          <a:p>
            <a:fld id="{7FCFB744-9F1B-6041-90BB-EC633323C5D0}" type="slidenum">
              <a:rPr lang="fr-FR" smtClean="0">
                <a:solidFill>
                  <a:srgbClr val="000000"/>
                </a:solidFill>
              </a:rPr>
              <a:pPr/>
              <a:t>11</a:t>
            </a:fld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467544" y="1247611"/>
            <a:ext cx="5704838" cy="13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fr-FR" sz="900" dirty="0">
              <a:solidFill>
                <a:srgbClr val="000000"/>
              </a:solidFill>
              <a:latin typeface="InterFace" charset="0"/>
            </a:endParaRPr>
          </a:p>
          <a:p>
            <a:pPr marL="171450" indent="-171450">
              <a:buClr>
                <a:srgbClr val="0095D8"/>
              </a:buClr>
              <a:buFont typeface="Wingdings" pitchFamily="2" charset="2"/>
              <a:buChar char="§"/>
            </a:pPr>
            <a:r>
              <a:rPr lang="fr-FR" sz="1400" b="1" dirty="0">
                <a:solidFill>
                  <a:srgbClr val="0095D8"/>
                </a:solidFill>
                <a:latin typeface="InterFace-Bold" charset="0"/>
              </a:rPr>
              <a:t>Le 9 juillet 2013, </a:t>
            </a:r>
            <a:r>
              <a:rPr lang="fr-FR" sz="1400" dirty="0">
                <a:latin typeface="InterFace-Bold" charset="0"/>
              </a:rPr>
              <a:t>le Premier Ministre </a:t>
            </a:r>
            <a:r>
              <a:rPr lang="fr-FR" sz="1400" dirty="0" smtClean="0">
                <a:latin typeface="InterFace-Bold" charset="0"/>
              </a:rPr>
              <a:t>annonce que </a:t>
            </a:r>
            <a:r>
              <a:rPr lang="fr-FR" sz="1400" dirty="0">
                <a:latin typeface="InterFace-Bold" charset="0"/>
              </a:rPr>
              <a:t>le gouvernement </a:t>
            </a:r>
            <a:r>
              <a:rPr lang="fr-FR" sz="1400" dirty="0" smtClean="0">
                <a:latin typeface="InterFace-Bold" charset="0"/>
              </a:rPr>
              <a:t>retient le scénario le plus ambitieux proposé par la commission mobilité 21</a:t>
            </a:r>
          </a:p>
          <a:p>
            <a:endParaRPr lang="fr-FR" sz="2800" dirty="0">
              <a:solidFill>
                <a:srgbClr val="000000"/>
              </a:solidFill>
              <a:latin typeface="InterFace" charset="0"/>
            </a:endParaRPr>
          </a:p>
        </p:txBody>
      </p:sp>
      <p:sp>
        <p:nvSpPr>
          <p:cNvPr id="15" name="Arrondir un rectangle avec un coin diagonal 14"/>
          <p:cNvSpPr/>
          <p:nvPr/>
        </p:nvSpPr>
        <p:spPr bwMode="auto">
          <a:xfrm>
            <a:off x="323528" y="1247611"/>
            <a:ext cx="5865440" cy="957253"/>
          </a:xfrm>
          <a:prstGeom prst="round2DiagRect">
            <a:avLst/>
          </a:prstGeom>
          <a:noFill/>
          <a:ln w="25400" cap="flat" cmpd="sng" algn="ctr">
            <a:solidFill>
              <a:srgbClr val="0095D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779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age 12" descr="Carte-Priorite2-v2+LEGEN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636"/>
          <a:stretch>
            <a:fillRect/>
          </a:stretch>
        </p:blipFill>
        <p:spPr bwMode="auto">
          <a:xfrm>
            <a:off x="0" y="1219200"/>
            <a:ext cx="9144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La décision du gouvernement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29700" name="Rectangle 7"/>
          <p:cNvSpPr>
            <a:spLocks noChangeArrowheads="1"/>
          </p:cNvSpPr>
          <p:nvPr/>
        </p:nvSpPr>
        <p:spPr bwMode="auto">
          <a:xfrm>
            <a:off x="755576" y="1268760"/>
            <a:ext cx="5704838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fr-FR" sz="900" dirty="0">
              <a:solidFill>
                <a:srgbClr val="000000"/>
              </a:solidFill>
              <a:latin typeface="InterFace" charset="0"/>
            </a:endParaRPr>
          </a:p>
          <a:p>
            <a:pPr marL="171450" indent="-171450">
              <a:buClr>
                <a:srgbClr val="0095D8"/>
              </a:buClr>
              <a:buFont typeface="Wingdings" pitchFamily="2" charset="2"/>
              <a:buChar char="§"/>
            </a:pPr>
            <a:r>
              <a:rPr lang="fr-FR" sz="1400" b="1" dirty="0" smtClean="0">
                <a:solidFill>
                  <a:srgbClr val="0095D8"/>
                </a:solidFill>
                <a:latin typeface="InterFace-Bold" charset="0"/>
              </a:rPr>
              <a:t>Le </a:t>
            </a:r>
            <a:r>
              <a:rPr lang="fr-FR" sz="1400" b="1" dirty="0">
                <a:solidFill>
                  <a:srgbClr val="0095D8"/>
                </a:solidFill>
                <a:latin typeface="InterFace-Bold" charset="0"/>
              </a:rPr>
              <a:t>21 </a:t>
            </a:r>
            <a:r>
              <a:rPr lang="fr-FR" sz="1400" b="1" dirty="0" smtClean="0">
                <a:solidFill>
                  <a:srgbClr val="0095D8"/>
                </a:solidFill>
                <a:latin typeface="InterFace-Bold" charset="0"/>
              </a:rPr>
              <a:t>octobre 2013, </a:t>
            </a:r>
            <a:r>
              <a:rPr lang="fr-FR" sz="1400" dirty="0">
                <a:latin typeface="InterFace-Bold" charset="0"/>
              </a:rPr>
              <a:t>le ministre Cuvillier </a:t>
            </a:r>
            <a:r>
              <a:rPr lang="fr-FR" sz="1400" dirty="0" smtClean="0">
                <a:latin typeface="InterFace-Bold" charset="0"/>
              </a:rPr>
              <a:t>demande</a:t>
            </a:r>
            <a:r>
              <a:rPr lang="fr-FR" sz="1400" b="1" dirty="0" smtClean="0">
                <a:latin typeface="InterFace-Bold" charset="0"/>
              </a:rPr>
              <a:t> la présentation de </a:t>
            </a:r>
            <a:r>
              <a:rPr lang="fr-FR" sz="1400" b="1" dirty="0">
                <a:latin typeface="InterFace-Bold" charset="0"/>
              </a:rPr>
              <a:t>la </a:t>
            </a:r>
            <a:r>
              <a:rPr lang="fr-FR" sz="1400" b="1" dirty="0" smtClean="0">
                <a:latin typeface="InterFace-Bold" charset="0"/>
              </a:rPr>
              <a:t>zone </a:t>
            </a:r>
            <a:r>
              <a:rPr lang="fr-FR" sz="1400" b="1" dirty="0">
                <a:latin typeface="InterFace-Bold" charset="0"/>
              </a:rPr>
              <a:t>de passage </a:t>
            </a:r>
            <a:r>
              <a:rPr lang="fr-FR" sz="1400" b="1" dirty="0" smtClean="0">
                <a:latin typeface="InterFace-Bold" charset="0"/>
              </a:rPr>
              <a:t>préférentielle et </a:t>
            </a:r>
            <a:r>
              <a:rPr lang="fr-FR" sz="1400" b="1" dirty="0">
                <a:latin typeface="InterFace-Bold" charset="0"/>
              </a:rPr>
              <a:t>le début des </a:t>
            </a:r>
            <a:r>
              <a:rPr lang="fr-FR" sz="1400" b="1" dirty="0" smtClean="0">
                <a:latin typeface="InterFace-Bold" charset="0"/>
              </a:rPr>
              <a:t>études d’avant-projet  pour la priorité 1 et 2</a:t>
            </a:r>
            <a:endParaRPr lang="fr-FR" sz="1400" b="1" dirty="0">
              <a:latin typeface="InterFace-Bold" charset="0"/>
            </a:endParaRPr>
          </a:p>
        </p:txBody>
      </p:sp>
      <p:sp>
        <p:nvSpPr>
          <p:cNvPr id="29702" name="Rectangle 20"/>
          <p:cNvSpPr>
            <a:spLocks noChangeArrowheads="1"/>
          </p:cNvSpPr>
          <p:nvPr/>
        </p:nvSpPr>
        <p:spPr bwMode="auto">
          <a:xfrm>
            <a:off x="6429879" y="3603104"/>
            <a:ext cx="1981200" cy="762000"/>
          </a:xfrm>
          <a:prstGeom prst="rect">
            <a:avLst/>
          </a:prstGeom>
          <a:solidFill>
            <a:srgbClr val="B9E9F4"/>
          </a:solidFill>
          <a:ln>
            <a:noFill/>
          </a:ln>
          <a:extLst/>
        </p:spPr>
        <p:txBody>
          <a:bodyPr/>
          <a:lstStyle/>
          <a:p>
            <a:pPr eaLnBrk="0" hangingPunct="0"/>
            <a:endParaRPr lang="fr-FR"/>
          </a:p>
        </p:txBody>
      </p:sp>
      <p:pic>
        <p:nvPicPr>
          <p:cNvPr id="29703" name="Image 13" descr="Carte-Priorite1+LEGEND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834" t="45564" r="10834" b="21902"/>
          <a:stretch>
            <a:fillRect/>
          </a:stretch>
        </p:blipFill>
        <p:spPr bwMode="auto">
          <a:xfrm>
            <a:off x="5791200" y="43434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Forme libre 19"/>
          <p:cNvSpPr>
            <a:spLocks noChangeArrowheads="1"/>
          </p:cNvSpPr>
          <p:nvPr/>
        </p:nvSpPr>
        <p:spPr bwMode="auto">
          <a:xfrm>
            <a:off x="4843463" y="4191000"/>
            <a:ext cx="1328737" cy="1303338"/>
          </a:xfrm>
          <a:custGeom>
            <a:avLst/>
            <a:gdLst>
              <a:gd name="T0" fmla="*/ 0 w 1328058"/>
              <a:gd name="T1" fmla="*/ 1235003 h 1302658"/>
              <a:gd name="T2" fmla="*/ 47220 w 1328058"/>
              <a:gd name="T3" fmla="*/ 1304018 h 1302658"/>
              <a:gd name="T4" fmla="*/ 177982 w 1328058"/>
              <a:gd name="T5" fmla="*/ 1293121 h 1302658"/>
              <a:gd name="T6" fmla="*/ 148924 w 1328058"/>
              <a:gd name="T7" fmla="*/ 1191415 h 1302658"/>
              <a:gd name="T8" fmla="*/ 174350 w 1328058"/>
              <a:gd name="T9" fmla="*/ 1067914 h 1302658"/>
              <a:gd name="T10" fmla="*/ 388656 w 1328058"/>
              <a:gd name="T11" fmla="*/ 995267 h 1302658"/>
              <a:gd name="T12" fmla="*/ 424977 w 1328058"/>
              <a:gd name="T13" fmla="*/ 1042488 h 1302658"/>
              <a:gd name="T14" fmla="*/ 450403 w 1328058"/>
              <a:gd name="T15" fmla="*/ 998900 h 1302658"/>
              <a:gd name="T16" fmla="*/ 530314 w 1328058"/>
              <a:gd name="T17" fmla="*/ 973474 h 1302658"/>
              <a:gd name="T18" fmla="*/ 602959 w 1328058"/>
              <a:gd name="T19" fmla="*/ 995267 h 1302658"/>
              <a:gd name="T20" fmla="*/ 635650 w 1328058"/>
              <a:gd name="T21" fmla="*/ 973474 h 1302658"/>
              <a:gd name="T22" fmla="*/ 661076 w 1328058"/>
              <a:gd name="T23" fmla="*/ 966208 h 1302658"/>
              <a:gd name="T24" fmla="*/ 701031 w 1328058"/>
              <a:gd name="T25" fmla="*/ 933517 h 1302658"/>
              <a:gd name="T26" fmla="*/ 744619 w 1328058"/>
              <a:gd name="T27" fmla="*/ 940782 h 1302658"/>
              <a:gd name="T28" fmla="*/ 766412 w 1328058"/>
              <a:gd name="T29" fmla="*/ 904459 h 1302658"/>
              <a:gd name="T30" fmla="*/ 744619 w 1328058"/>
              <a:gd name="T31" fmla="*/ 904459 h 1302658"/>
              <a:gd name="T32" fmla="*/ 737354 w 1328058"/>
              <a:gd name="T33" fmla="*/ 879032 h 1302658"/>
              <a:gd name="T34" fmla="*/ 799102 w 1328058"/>
              <a:gd name="T35" fmla="*/ 824546 h 1302658"/>
              <a:gd name="T36" fmla="*/ 958923 w 1328058"/>
              <a:gd name="T37" fmla="*/ 824546 h 1302658"/>
              <a:gd name="T38" fmla="*/ 1046098 w 1328058"/>
              <a:gd name="T39" fmla="*/ 944414 h 1302658"/>
              <a:gd name="T40" fmla="*/ 1060627 w 1328058"/>
              <a:gd name="T41" fmla="*/ 900826 h 1302658"/>
              <a:gd name="T42" fmla="*/ 1089686 w 1328058"/>
              <a:gd name="T43" fmla="*/ 882664 h 1302658"/>
              <a:gd name="T44" fmla="*/ 1118743 w 1328058"/>
              <a:gd name="T45" fmla="*/ 904459 h 1302658"/>
              <a:gd name="T46" fmla="*/ 1144169 w 1328058"/>
              <a:gd name="T47" fmla="*/ 889928 h 1302658"/>
              <a:gd name="T48" fmla="*/ 1115112 w 1328058"/>
              <a:gd name="T49" fmla="*/ 853605 h 1302658"/>
              <a:gd name="T50" fmla="*/ 1126008 w 1328058"/>
              <a:gd name="T51" fmla="*/ 817281 h 1302658"/>
              <a:gd name="T52" fmla="*/ 1162331 w 1328058"/>
              <a:gd name="T53" fmla="*/ 773693 h 1302658"/>
              <a:gd name="T54" fmla="*/ 1242241 w 1328058"/>
              <a:gd name="T55" fmla="*/ 741002 h 1302658"/>
              <a:gd name="T56" fmla="*/ 1180492 w 1328058"/>
              <a:gd name="T57" fmla="*/ 693782 h 1302658"/>
              <a:gd name="T58" fmla="*/ 1169595 w 1328058"/>
              <a:gd name="T59" fmla="*/ 646560 h 1302658"/>
              <a:gd name="T60" fmla="*/ 1176860 w 1328058"/>
              <a:gd name="T61" fmla="*/ 533957 h 1302658"/>
              <a:gd name="T62" fmla="*/ 1187757 w 1328058"/>
              <a:gd name="T63" fmla="*/ 508530 h 1302658"/>
              <a:gd name="T64" fmla="*/ 1227712 w 1328058"/>
              <a:gd name="T65" fmla="*/ 533957 h 1302658"/>
              <a:gd name="T66" fmla="*/ 1256770 w 1328058"/>
              <a:gd name="T67" fmla="*/ 497634 h 1302658"/>
              <a:gd name="T68" fmla="*/ 1289461 w 1328058"/>
              <a:gd name="T69" fmla="*/ 432251 h 1302658"/>
              <a:gd name="T70" fmla="*/ 1238609 w 1328058"/>
              <a:gd name="T71" fmla="*/ 385031 h 1302658"/>
              <a:gd name="T72" fmla="*/ 1195021 w 1328058"/>
              <a:gd name="T73" fmla="*/ 385031 h 1302658"/>
              <a:gd name="T74" fmla="*/ 1195021 w 1328058"/>
              <a:gd name="T75" fmla="*/ 406824 h 1302658"/>
              <a:gd name="T76" fmla="*/ 1165964 w 1328058"/>
              <a:gd name="T77" fmla="*/ 435883 h 1302658"/>
              <a:gd name="T78" fmla="*/ 1096950 w 1328058"/>
              <a:gd name="T79" fmla="*/ 403192 h 1302658"/>
              <a:gd name="T80" fmla="*/ 1038834 w 1328058"/>
              <a:gd name="T81" fmla="*/ 443148 h 1302658"/>
              <a:gd name="T82" fmla="*/ 995246 w 1328058"/>
              <a:gd name="T83" fmla="*/ 454046 h 1302658"/>
              <a:gd name="T84" fmla="*/ 922600 w 1328058"/>
              <a:gd name="T85" fmla="*/ 446781 h 1302658"/>
              <a:gd name="T86" fmla="*/ 889910 w 1328058"/>
              <a:gd name="T87" fmla="*/ 403192 h 1302658"/>
              <a:gd name="T88" fmla="*/ 900806 w 1328058"/>
              <a:gd name="T89" fmla="*/ 366868 h 1302658"/>
              <a:gd name="T90" fmla="*/ 940761 w 1328058"/>
              <a:gd name="T91" fmla="*/ 348707 h 1302658"/>
              <a:gd name="T92" fmla="*/ 1027936 w 1328058"/>
              <a:gd name="T93" fmla="*/ 283325 h 1302658"/>
              <a:gd name="T94" fmla="*/ 1038834 w 1328058"/>
              <a:gd name="T95" fmla="*/ 247001 h 1302658"/>
              <a:gd name="T96" fmla="*/ 1071524 w 1328058"/>
              <a:gd name="T97" fmla="*/ 232471 h 1302658"/>
              <a:gd name="T98" fmla="*/ 1096950 w 1328058"/>
              <a:gd name="T99" fmla="*/ 236104 h 1302658"/>
              <a:gd name="T100" fmla="*/ 1151434 w 1328058"/>
              <a:gd name="T101" fmla="*/ 207045 h 1302658"/>
              <a:gd name="T102" fmla="*/ 1195021 w 1328058"/>
              <a:gd name="T103" fmla="*/ 207045 h 1302658"/>
              <a:gd name="T104" fmla="*/ 1173228 w 1328058"/>
              <a:gd name="T105" fmla="*/ 170721 h 1302658"/>
              <a:gd name="T106" fmla="*/ 1169595 w 1328058"/>
              <a:gd name="T107" fmla="*/ 134398 h 1302658"/>
              <a:gd name="T108" fmla="*/ 1184125 w 1328058"/>
              <a:gd name="T109" fmla="*/ 94441 h 1302658"/>
              <a:gd name="T110" fmla="*/ 1216815 w 1328058"/>
              <a:gd name="T111" fmla="*/ 61750 h 1302658"/>
              <a:gd name="T112" fmla="*/ 1289461 w 1328058"/>
              <a:gd name="T113" fmla="*/ 58118 h 1302658"/>
              <a:gd name="T114" fmla="*/ 1329416 w 1328058"/>
              <a:gd name="T115" fmla="*/ 29059 h 1302658"/>
              <a:gd name="T116" fmla="*/ 1329416 w 1328058"/>
              <a:gd name="T117" fmla="*/ 0 h 1302658"/>
              <a:gd name="T118" fmla="*/ 177982 w 1328058"/>
              <a:gd name="T119" fmla="*/ 152560 h 1302658"/>
              <a:gd name="T120" fmla="*/ 0 w 1328058"/>
              <a:gd name="T121" fmla="*/ 1235003 h 130265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328058"/>
              <a:gd name="T184" fmla="*/ 0 h 1302658"/>
              <a:gd name="T185" fmla="*/ 1328058 w 1328058"/>
              <a:gd name="T186" fmla="*/ 1302658 h 1302658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328058" h="1302658">
                <a:moveTo>
                  <a:pt x="0" y="1233715"/>
                </a:moveTo>
                <a:lnTo>
                  <a:pt x="47172" y="1302658"/>
                </a:lnTo>
                <a:lnTo>
                  <a:pt x="177800" y="1291772"/>
                </a:lnTo>
                <a:cubicBezTo>
                  <a:pt x="148428" y="1192640"/>
                  <a:pt x="148772" y="1227861"/>
                  <a:pt x="148772" y="1190172"/>
                </a:cubicBezTo>
                <a:lnTo>
                  <a:pt x="174172" y="1066800"/>
                </a:lnTo>
                <a:cubicBezTo>
                  <a:pt x="245406" y="1042237"/>
                  <a:pt x="312907" y="994229"/>
                  <a:pt x="388258" y="994229"/>
                </a:cubicBezTo>
                <a:lnTo>
                  <a:pt x="424543" y="1041400"/>
                </a:lnTo>
                <a:lnTo>
                  <a:pt x="449943" y="997858"/>
                </a:lnTo>
                <a:lnTo>
                  <a:pt x="529772" y="972458"/>
                </a:lnTo>
                <a:lnTo>
                  <a:pt x="602343" y="994229"/>
                </a:lnTo>
                <a:lnTo>
                  <a:pt x="635000" y="972458"/>
                </a:lnTo>
                <a:lnTo>
                  <a:pt x="660400" y="965200"/>
                </a:lnTo>
                <a:lnTo>
                  <a:pt x="700315" y="932543"/>
                </a:lnTo>
                <a:lnTo>
                  <a:pt x="743858" y="939800"/>
                </a:lnTo>
                <a:lnTo>
                  <a:pt x="765629" y="903515"/>
                </a:lnTo>
                <a:lnTo>
                  <a:pt x="743858" y="903515"/>
                </a:lnTo>
                <a:lnTo>
                  <a:pt x="736600" y="878115"/>
                </a:lnTo>
                <a:lnTo>
                  <a:pt x="798286" y="823686"/>
                </a:lnTo>
                <a:cubicBezTo>
                  <a:pt x="959152" y="827342"/>
                  <a:pt x="957943" y="880548"/>
                  <a:pt x="957943" y="823686"/>
                </a:cubicBezTo>
                <a:lnTo>
                  <a:pt x="1045029" y="943429"/>
                </a:lnTo>
                <a:lnTo>
                  <a:pt x="1059543" y="899886"/>
                </a:lnTo>
                <a:lnTo>
                  <a:pt x="1088572" y="881743"/>
                </a:lnTo>
                <a:lnTo>
                  <a:pt x="1117600" y="903515"/>
                </a:lnTo>
                <a:lnTo>
                  <a:pt x="1143000" y="889000"/>
                </a:lnTo>
                <a:lnTo>
                  <a:pt x="1113972" y="852715"/>
                </a:lnTo>
                <a:lnTo>
                  <a:pt x="1124858" y="816429"/>
                </a:lnTo>
                <a:lnTo>
                  <a:pt x="1161143" y="772886"/>
                </a:lnTo>
                <a:lnTo>
                  <a:pt x="1240972" y="740229"/>
                </a:lnTo>
                <a:lnTo>
                  <a:pt x="1179286" y="693058"/>
                </a:lnTo>
                <a:lnTo>
                  <a:pt x="1168400" y="645886"/>
                </a:lnTo>
                <a:lnTo>
                  <a:pt x="1175658" y="533400"/>
                </a:lnTo>
                <a:lnTo>
                  <a:pt x="1186543" y="508000"/>
                </a:lnTo>
                <a:lnTo>
                  <a:pt x="1226458" y="533400"/>
                </a:lnTo>
                <a:lnTo>
                  <a:pt x="1255486" y="497115"/>
                </a:lnTo>
                <a:lnTo>
                  <a:pt x="1288143" y="431800"/>
                </a:lnTo>
                <a:lnTo>
                  <a:pt x="1237343" y="384629"/>
                </a:lnTo>
                <a:lnTo>
                  <a:pt x="1193800" y="384629"/>
                </a:lnTo>
                <a:lnTo>
                  <a:pt x="1193800" y="406400"/>
                </a:lnTo>
                <a:lnTo>
                  <a:pt x="1164772" y="435429"/>
                </a:lnTo>
                <a:lnTo>
                  <a:pt x="1095829" y="402772"/>
                </a:lnTo>
                <a:lnTo>
                  <a:pt x="1037772" y="442686"/>
                </a:lnTo>
                <a:cubicBezTo>
                  <a:pt x="996691" y="453890"/>
                  <a:pt x="1011649" y="453572"/>
                  <a:pt x="994229" y="453572"/>
                </a:cubicBezTo>
                <a:lnTo>
                  <a:pt x="921658" y="446315"/>
                </a:lnTo>
                <a:lnTo>
                  <a:pt x="889000" y="402772"/>
                </a:lnTo>
                <a:lnTo>
                  <a:pt x="899886" y="366486"/>
                </a:lnTo>
                <a:lnTo>
                  <a:pt x="939800" y="348343"/>
                </a:lnTo>
                <a:lnTo>
                  <a:pt x="1026886" y="283029"/>
                </a:lnTo>
                <a:lnTo>
                  <a:pt x="1037772" y="246743"/>
                </a:lnTo>
                <a:lnTo>
                  <a:pt x="1070429" y="232229"/>
                </a:lnTo>
                <a:lnTo>
                  <a:pt x="1095829" y="235858"/>
                </a:lnTo>
                <a:lnTo>
                  <a:pt x="1150258" y="206829"/>
                </a:lnTo>
                <a:lnTo>
                  <a:pt x="1193800" y="206829"/>
                </a:lnTo>
                <a:cubicBezTo>
                  <a:pt x="1171358" y="173165"/>
                  <a:pt x="1172029" y="187255"/>
                  <a:pt x="1172029" y="170543"/>
                </a:cubicBezTo>
                <a:lnTo>
                  <a:pt x="1168400" y="134258"/>
                </a:lnTo>
                <a:cubicBezTo>
                  <a:pt x="1183364" y="96849"/>
                  <a:pt x="1182915" y="110999"/>
                  <a:pt x="1182915" y="94343"/>
                </a:cubicBezTo>
                <a:lnTo>
                  <a:pt x="1215572" y="61686"/>
                </a:lnTo>
                <a:lnTo>
                  <a:pt x="1288143" y="58058"/>
                </a:lnTo>
                <a:lnTo>
                  <a:pt x="1328058" y="29029"/>
                </a:lnTo>
                <a:lnTo>
                  <a:pt x="1328058" y="0"/>
                </a:lnTo>
                <a:lnTo>
                  <a:pt x="177800" y="152400"/>
                </a:lnTo>
                <a:lnTo>
                  <a:pt x="0" y="12337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9705" name="Image 14" descr="Carte-Priorite2-v2+LEGEN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834" t="45941" r="10834" b="21455"/>
          <a:stretch>
            <a:fillRect/>
          </a:stretch>
        </p:blipFill>
        <p:spPr bwMode="auto">
          <a:xfrm>
            <a:off x="7467600" y="43434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rrondir un rectangle avec un coin diagonal 1"/>
          <p:cNvSpPr/>
          <p:nvPr/>
        </p:nvSpPr>
        <p:spPr bwMode="auto">
          <a:xfrm>
            <a:off x="611560" y="1268760"/>
            <a:ext cx="5865440" cy="936104"/>
          </a:xfrm>
          <a:prstGeom prst="round2DiagRect">
            <a:avLst/>
          </a:prstGeom>
          <a:noFill/>
          <a:ln w="25400" cap="flat" cmpd="sng" algn="ctr">
            <a:solidFill>
              <a:srgbClr val="0095D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FB744-9F1B-6041-90BB-EC633323C5D0}" type="slidenum">
              <a:rPr lang="fr-FR" smtClean="0">
                <a:solidFill>
                  <a:srgbClr val="000000"/>
                </a:solidFill>
              </a:rPr>
              <a:pPr/>
              <a:t>12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656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reeform 14"/>
          <p:cNvSpPr>
            <a:spLocks/>
          </p:cNvSpPr>
          <p:nvPr/>
        </p:nvSpPr>
        <p:spPr bwMode="auto">
          <a:xfrm>
            <a:off x="0" y="0"/>
            <a:ext cx="8620125" cy="1195388"/>
          </a:xfrm>
          <a:custGeom>
            <a:avLst/>
            <a:gdLst>
              <a:gd name="T0" fmla="*/ 0 w 5430"/>
              <a:gd name="T1" fmla="*/ 2147483647 h 753"/>
              <a:gd name="T2" fmla="*/ 0 w 5430"/>
              <a:gd name="T3" fmla="*/ 0 h 753"/>
              <a:gd name="T4" fmla="*/ 2147483647 w 5430"/>
              <a:gd name="T5" fmla="*/ 0 h 753"/>
              <a:gd name="T6" fmla="*/ 2147483647 w 5430"/>
              <a:gd name="T7" fmla="*/ 2147483647 h 753"/>
              <a:gd name="T8" fmla="*/ 2147483647 w 5430"/>
              <a:gd name="T9" fmla="*/ 2147483647 h 753"/>
              <a:gd name="T10" fmla="*/ 0 w 5430"/>
              <a:gd name="T11" fmla="*/ 2147483647 h 75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430"/>
              <a:gd name="T19" fmla="*/ 0 h 753"/>
              <a:gd name="T20" fmla="*/ 5430 w 5430"/>
              <a:gd name="T21" fmla="*/ 753 h 75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430" h="753">
                <a:moveTo>
                  <a:pt x="0" y="753"/>
                </a:moveTo>
                <a:lnTo>
                  <a:pt x="0" y="0"/>
                </a:lnTo>
                <a:lnTo>
                  <a:pt x="5429" y="0"/>
                </a:lnTo>
                <a:lnTo>
                  <a:pt x="5430" y="464"/>
                </a:lnTo>
                <a:cubicBezTo>
                  <a:pt x="5430" y="464"/>
                  <a:pt x="5430" y="752"/>
                  <a:pt x="5126" y="752"/>
                </a:cubicBezTo>
                <a:cubicBezTo>
                  <a:pt x="2563" y="752"/>
                  <a:pt x="0" y="753"/>
                  <a:pt x="0" y="753"/>
                </a:cubicBezTo>
                <a:close/>
              </a:path>
            </a:pathLst>
          </a:custGeom>
          <a:solidFill>
            <a:srgbClr val="0095D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1747" name="Rectangle 15"/>
          <p:cNvSpPr>
            <a:spLocks noChangeArrowheads="1"/>
          </p:cNvSpPr>
          <p:nvPr/>
        </p:nvSpPr>
        <p:spPr bwMode="white">
          <a:xfrm>
            <a:off x="0" y="585788"/>
            <a:ext cx="935038" cy="53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31749" name="Titre 1"/>
          <p:cNvSpPr txBox="1">
            <a:spLocks/>
          </p:cNvSpPr>
          <p:nvPr/>
        </p:nvSpPr>
        <p:spPr bwMode="auto">
          <a:xfrm>
            <a:off x="9144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endParaRPr lang="fr-FR" b="1" dirty="0">
              <a:solidFill>
                <a:schemeClr val="bg1"/>
              </a:solidFill>
            </a:endParaRPr>
          </a:p>
          <a:p>
            <a:r>
              <a:rPr lang="fr-FR" b="1" dirty="0">
                <a:solidFill>
                  <a:schemeClr val="bg1"/>
                </a:solidFill>
              </a:rPr>
              <a:t>La décision ministérielle du 21 octobre </a:t>
            </a:r>
            <a:r>
              <a:rPr lang="fr-FR" b="1" dirty="0" smtClean="0">
                <a:solidFill>
                  <a:schemeClr val="bg1"/>
                </a:solidFill>
              </a:rPr>
              <a:t>2013</a:t>
            </a:r>
          </a:p>
        </p:txBody>
      </p:sp>
      <p:sp>
        <p:nvSpPr>
          <p:cNvPr id="31750" name="Espace réservé du contenu 2"/>
          <p:cNvSpPr txBox="1">
            <a:spLocks/>
          </p:cNvSpPr>
          <p:nvPr/>
        </p:nvSpPr>
        <p:spPr bwMode="auto">
          <a:xfrm>
            <a:off x="482600" y="1340768"/>
            <a:ext cx="8210550" cy="430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7800" indent="-1778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708025" indent="-1778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>
              <a:spcAft>
                <a:spcPts val="1800"/>
              </a:spcAft>
              <a:buClr>
                <a:srgbClr val="0095D8"/>
              </a:buClr>
              <a:buSzPct val="90000"/>
              <a:buFont typeface="Wingdings" pitchFamily="2" charset="2"/>
              <a:buChar char="§"/>
            </a:pPr>
            <a:r>
              <a:rPr lang="fr-FR" sz="2000" b="1" dirty="0"/>
              <a:t>Demande le traitement du nœud ferroviaire marseillais</a:t>
            </a:r>
          </a:p>
          <a:p>
            <a:pPr marL="550863" lvl="1" indent="-238125">
              <a:lnSpc>
                <a:spcPct val="95000"/>
              </a:lnSpc>
              <a:spcAft>
                <a:spcPts val="600"/>
              </a:spcAft>
              <a:buClr>
                <a:schemeClr val="accent1"/>
              </a:buClr>
              <a:buSzPct val="90000"/>
              <a:buFont typeface="Courier New" pitchFamily="49" charset="0"/>
              <a:buChar char="o"/>
              <a:defRPr/>
            </a:pPr>
            <a:r>
              <a:rPr lang="fr-FR" sz="1800" kern="0" dirty="0">
                <a:latin typeface="+mn-lt"/>
                <a:ea typeface="ＭＳ Ｐゴシック" pitchFamily="34" charset="-128"/>
              </a:rPr>
              <a:t>Traversée de Marseille en tunnel</a:t>
            </a:r>
          </a:p>
          <a:p>
            <a:pPr marL="550863" lvl="1" indent="-238125">
              <a:lnSpc>
                <a:spcPct val="95000"/>
              </a:lnSpc>
              <a:spcAft>
                <a:spcPts val="600"/>
              </a:spcAft>
              <a:buClr>
                <a:schemeClr val="accent1"/>
              </a:buClr>
              <a:buSzPct val="90000"/>
              <a:buFont typeface="Courier New" pitchFamily="49" charset="0"/>
              <a:buChar char="o"/>
              <a:defRPr/>
            </a:pPr>
            <a:r>
              <a:rPr lang="fr-FR" sz="1800" kern="0" dirty="0">
                <a:latin typeface="+mn-lt"/>
                <a:ea typeface="ＭＳ Ｐゴシック" pitchFamily="34" charset="-128"/>
              </a:rPr>
              <a:t>Gare souterraine à 4 voies</a:t>
            </a:r>
          </a:p>
          <a:p>
            <a:pPr marL="550863" lvl="1" indent="-238125">
              <a:lnSpc>
                <a:spcPct val="95000"/>
              </a:lnSpc>
              <a:spcAft>
                <a:spcPts val="600"/>
              </a:spcAft>
              <a:buClr>
                <a:schemeClr val="accent1"/>
              </a:buClr>
              <a:buSzPct val="90000"/>
              <a:buFont typeface="Courier New" pitchFamily="49" charset="0"/>
              <a:buChar char="o"/>
              <a:defRPr/>
            </a:pPr>
            <a:r>
              <a:rPr lang="fr-FR" sz="1800" kern="0" dirty="0">
                <a:latin typeface="+mn-lt"/>
                <a:ea typeface="ＭＳ Ｐゴシック" pitchFamily="34" charset="-128"/>
              </a:rPr>
              <a:t>4 </a:t>
            </a:r>
            <a:r>
              <a:rPr lang="fr-FR" sz="1800" kern="0" dirty="0" err="1">
                <a:latin typeface="+mn-lt"/>
                <a:ea typeface="ＭＳ Ｐゴシック" pitchFamily="34" charset="-128"/>
              </a:rPr>
              <a:t>ème</a:t>
            </a:r>
            <a:r>
              <a:rPr lang="fr-FR" sz="1800" kern="0" dirty="0">
                <a:latin typeface="+mn-lt"/>
                <a:ea typeface="ＭＳ Ｐゴシック" pitchFamily="34" charset="-128"/>
              </a:rPr>
              <a:t> voie dans la vallée de l’</a:t>
            </a:r>
            <a:r>
              <a:rPr lang="fr-FR" altLang="ja-JP" sz="1800" kern="0" dirty="0">
                <a:latin typeface="+mn-lt"/>
                <a:ea typeface="ＭＳ Ｐゴシック" pitchFamily="34" charset="-128"/>
              </a:rPr>
              <a:t>Huveaune jusqu</a:t>
            </a:r>
            <a:r>
              <a:rPr lang="fr-FR" altLang="fr-FR" sz="1800" kern="0" dirty="0">
                <a:latin typeface="+mn-lt"/>
                <a:ea typeface="ＭＳ Ｐゴシック" pitchFamily="34" charset="-128"/>
              </a:rPr>
              <a:t>’</a:t>
            </a:r>
            <a:r>
              <a:rPr lang="fr-FR" altLang="ja-JP" sz="1800" kern="0" dirty="0">
                <a:latin typeface="+mn-lt"/>
                <a:ea typeface="ＭＳ Ｐゴシック" pitchFamily="34" charset="-128"/>
              </a:rPr>
              <a:t>à Aubagne</a:t>
            </a:r>
          </a:p>
          <a:p>
            <a:pPr lvl="3">
              <a:spcAft>
                <a:spcPts val="600"/>
              </a:spcAft>
              <a:buClr>
                <a:srgbClr val="0095D8"/>
              </a:buClr>
              <a:buFont typeface="Wingdings" pitchFamily="2" charset="2"/>
              <a:buChar char="§"/>
            </a:pPr>
            <a:endParaRPr lang="fr-FR" altLang="ja-JP" sz="2000" dirty="0" smtClean="0"/>
          </a:p>
          <a:p>
            <a:pPr>
              <a:spcAft>
                <a:spcPts val="600"/>
              </a:spcAft>
              <a:buClr>
                <a:srgbClr val="0095D8"/>
              </a:buClr>
              <a:buFont typeface="Wingdings" pitchFamily="2" charset="2"/>
              <a:buChar char="§"/>
            </a:pPr>
            <a:r>
              <a:rPr lang="fr-FR" altLang="ja-JP" sz="2000" b="1" dirty="0" smtClean="0"/>
              <a:t>Demande le traitement du nœud azuréen</a:t>
            </a:r>
          </a:p>
          <a:p>
            <a:pPr marL="550863" lvl="1" indent="-238125">
              <a:lnSpc>
                <a:spcPct val="95000"/>
              </a:lnSpc>
              <a:spcAft>
                <a:spcPts val="600"/>
              </a:spcAft>
              <a:buClr>
                <a:schemeClr val="accent1"/>
              </a:buClr>
              <a:buSzPct val="90000"/>
              <a:buFont typeface="Courier New" pitchFamily="49" charset="0"/>
              <a:buChar char="o"/>
              <a:defRPr/>
            </a:pPr>
            <a:r>
              <a:rPr lang="fr-FR" altLang="ja-JP" sz="1800" kern="0" dirty="0">
                <a:latin typeface="+mn-lt"/>
                <a:ea typeface="ＭＳ Ｐゴシック" pitchFamily="34" charset="-128"/>
              </a:rPr>
              <a:t>Ligne nouvelle Vallée de la </a:t>
            </a:r>
            <a:r>
              <a:rPr lang="fr-FR" altLang="ja-JP" sz="1800" kern="0" dirty="0" err="1">
                <a:latin typeface="+mn-lt"/>
                <a:ea typeface="ＭＳ Ｐゴシック" pitchFamily="34" charset="-128"/>
              </a:rPr>
              <a:t>Siagne</a:t>
            </a:r>
            <a:r>
              <a:rPr lang="fr-FR" altLang="ja-JP" sz="1800" kern="0" dirty="0">
                <a:latin typeface="+mn-lt"/>
                <a:ea typeface="ＭＳ Ｐゴシック" pitchFamily="34" charset="-128"/>
              </a:rPr>
              <a:t> à Nice</a:t>
            </a:r>
          </a:p>
          <a:p>
            <a:pPr marL="550863" lvl="1" indent="-238125">
              <a:lnSpc>
                <a:spcPct val="95000"/>
              </a:lnSpc>
              <a:spcAft>
                <a:spcPts val="600"/>
              </a:spcAft>
              <a:buClr>
                <a:schemeClr val="accent1"/>
              </a:buClr>
              <a:buSzPct val="90000"/>
              <a:buFont typeface="Courier New" pitchFamily="49" charset="0"/>
              <a:buChar char="o"/>
              <a:defRPr/>
            </a:pPr>
            <a:r>
              <a:rPr lang="fr-FR" altLang="ja-JP" sz="1800" kern="0" dirty="0">
                <a:latin typeface="+mn-lt"/>
                <a:ea typeface="ＭＳ Ｐゴシック" pitchFamily="34" charset="-128"/>
              </a:rPr>
              <a:t>Gare nouvelle aux </a:t>
            </a:r>
            <a:r>
              <a:rPr lang="fr-FR" altLang="ja-JP" sz="1800" kern="0" dirty="0" err="1">
                <a:latin typeface="+mn-lt"/>
                <a:ea typeface="ＭＳ Ｐゴシック" pitchFamily="34" charset="-128"/>
              </a:rPr>
              <a:t>Bréguières</a:t>
            </a:r>
            <a:endParaRPr lang="fr-FR" altLang="ja-JP" sz="1800" kern="0" dirty="0">
              <a:latin typeface="+mn-lt"/>
              <a:ea typeface="ＭＳ Ｐゴシック" pitchFamily="34" charset="-128"/>
            </a:endParaRPr>
          </a:p>
          <a:p>
            <a:pPr marL="550863" lvl="1" indent="-238125">
              <a:lnSpc>
                <a:spcPct val="95000"/>
              </a:lnSpc>
              <a:spcAft>
                <a:spcPts val="600"/>
              </a:spcAft>
              <a:buClr>
                <a:schemeClr val="accent1"/>
              </a:buClr>
              <a:buSzPct val="90000"/>
              <a:buFont typeface="Courier New" pitchFamily="49" charset="0"/>
              <a:buChar char="o"/>
              <a:defRPr/>
            </a:pPr>
            <a:r>
              <a:rPr lang="fr-FR" altLang="ja-JP" sz="1800" kern="0" dirty="0">
                <a:latin typeface="+mn-lt"/>
                <a:ea typeface="ＭＳ Ｐゴシック" pitchFamily="34" charset="-128"/>
              </a:rPr>
              <a:t>Gare nouvelle à 6 voies à quai, évolutive à 8, à Nice Aéroport</a:t>
            </a:r>
          </a:p>
          <a:p>
            <a:pPr lvl="3">
              <a:spcAft>
                <a:spcPts val="600"/>
              </a:spcAft>
              <a:buClr>
                <a:srgbClr val="0095D8"/>
              </a:buClr>
              <a:buFont typeface="Wingdings" pitchFamily="2" charset="2"/>
              <a:buChar char="§"/>
            </a:pPr>
            <a:endParaRPr lang="fr-FR" altLang="ja-JP" sz="2000" dirty="0" smtClean="0"/>
          </a:p>
          <a:p>
            <a:pPr>
              <a:spcAft>
                <a:spcPts val="1800"/>
              </a:spcAft>
              <a:buClr>
                <a:srgbClr val="0095D8"/>
              </a:buClr>
              <a:buSzPct val="90000"/>
              <a:buFont typeface="Wingdings" pitchFamily="2" charset="2"/>
              <a:buChar char="§"/>
            </a:pPr>
            <a:r>
              <a:rPr lang="fr-FR" sz="2000" b="1" dirty="0" smtClean="0"/>
              <a:t>Demande </a:t>
            </a:r>
            <a:r>
              <a:rPr lang="fr-FR" sz="2000" b="1" dirty="0"/>
              <a:t>à RFF de mener les études pour un objectif de DUP en </a:t>
            </a:r>
            <a:r>
              <a:rPr lang="fr-FR" sz="2000" b="1" dirty="0" smtClean="0"/>
              <a:t>2017</a:t>
            </a:r>
            <a:endParaRPr lang="fr-FR" sz="2000" b="1" dirty="0"/>
          </a:p>
        </p:txBody>
      </p:sp>
      <p:pic>
        <p:nvPicPr>
          <p:cNvPr id="8" name="Image 7" descr="Pastille-Priorite01-Avant-20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072" y="-2115616"/>
            <a:ext cx="5832648" cy="5832648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C4D32D-C1DC-F447-9A70-B9AF968C352C}" type="slidenum">
              <a:rPr lang="fr-FR" smtClean="0">
                <a:solidFill>
                  <a:srgbClr val="000000"/>
                </a:solidFill>
              </a:rPr>
              <a:pPr/>
              <a:t>13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18634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reeform 14"/>
          <p:cNvSpPr>
            <a:spLocks/>
          </p:cNvSpPr>
          <p:nvPr/>
        </p:nvSpPr>
        <p:spPr bwMode="auto">
          <a:xfrm>
            <a:off x="0" y="0"/>
            <a:ext cx="8620125" cy="1195388"/>
          </a:xfrm>
          <a:custGeom>
            <a:avLst/>
            <a:gdLst>
              <a:gd name="T0" fmla="*/ 0 w 5430"/>
              <a:gd name="T1" fmla="*/ 2147483647 h 753"/>
              <a:gd name="T2" fmla="*/ 0 w 5430"/>
              <a:gd name="T3" fmla="*/ 0 h 753"/>
              <a:gd name="T4" fmla="*/ 2147483647 w 5430"/>
              <a:gd name="T5" fmla="*/ 0 h 753"/>
              <a:gd name="T6" fmla="*/ 2147483647 w 5430"/>
              <a:gd name="T7" fmla="*/ 2147483647 h 753"/>
              <a:gd name="T8" fmla="*/ 2147483647 w 5430"/>
              <a:gd name="T9" fmla="*/ 2147483647 h 753"/>
              <a:gd name="T10" fmla="*/ 0 w 5430"/>
              <a:gd name="T11" fmla="*/ 2147483647 h 75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430"/>
              <a:gd name="T19" fmla="*/ 0 h 753"/>
              <a:gd name="T20" fmla="*/ 5430 w 5430"/>
              <a:gd name="T21" fmla="*/ 753 h 75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430" h="753">
                <a:moveTo>
                  <a:pt x="0" y="753"/>
                </a:moveTo>
                <a:lnTo>
                  <a:pt x="0" y="0"/>
                </a:lnTo>
                <a:lnTo>
                  <a:pt x="5429" y="0"/>
                </a:lnTo>
                <a:lnTo>
                  <a:pt x="5430" y="464"/>
                </a:lnTo>
                <a:cubicBezTo>
                  <a:pt x="5430" y="464"/>
                  <a:pt x="5430" y="752"/>
                  <a:pt x="5126" y="752"/>
                </a:cubicBezTo>
                <a:cubicBezTo>
                  <a:pt x="2563" y="752"/>
                  <a:pt x="0" y="753"/>
                  <a:pt x="0" y="753"/>
                </a:cubicBezTo>
                <a:close/>
              </a:path>
            </a:pathLst>
          </a:custGeom>
          <a:solidFill>
            <a:srgbClr val="0095D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1747" name="Rectangle 15"/>
          <p:cNvSpPr>
            <a:spLocks noChangeArrowheads="1"/>
          </p:cNvSpPr>
          <p:nvPr/>
        </p:nvSpPr>
        <p:spPr bwMode="white">
          <a:xfrm>
            <a:off x="0" y="585788"/>
            <a:ext cx="935038" cy="53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31749" name="Titre 1"/>
          <p:cNvSpPr txBox="1">
            <a:spLocks/>
          </p:cNvSpPr>
          <p:nvPr/>
        </p:nvSpPr>
        <p:spPr bwMode="auto">
          <a:xfrm>
            <a:off x="9144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endParaRPr lang="fr-FR" b="1" dirty="0">
              <a:solidFill>
                <a:schemeClr val="bg1"/>
              </a:solidFill>
            </a:endParaRPr>
          </a:p>
          <a:p>
            <a:r>
              <a:rPr lang="fr-FR" b="1" dirty="0">
                <a:solidFill>
                  <a:schemeClr val="bg1"/>
                </a:solidFill>
              </a:rPr>
              <a:t>La décision ministérielle du 21 octobre </a:t>
            </a:r>
            <a:r>
              <a:rPr lang="fr-FR" b="1" dirty="0" smtClean="0">
                <a:solidFill>
                  <a:schemeClr val="bg1"/>
                </a:solidFill>
              </a:rPr>
              <a:t>2013</a:t>
            </a:r>
          </a:p>
        </p:txBody>
      </p:sp>
      <p:pic>
        <p:nvPicPr>
          <p:cNvPr id="8" name="9c74a28f-5452-45e0-9595-9187ab4cdb1a" descr="B1EF67C9-2B91-4F67-AB7A-F4099655A32A@kf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80" y="1412776"/>
            <a:ext cx="7724318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Pastille-Priorite01-Avant-203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072" y="-2115616"/>
            <a:ext cx="5832648" cy="5832648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C4D32D-C1DC-F447-9A70-B9AF968C352C}" type="slidenum">
              <a:rPr lang="fr-FR" smtClean="0">
                <a:solidFill>
                  <a:srgbClr val="000000"/>
                </a:solidFill>
              </a:rPr>
              <a:pPr/>
              <a:t>14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19850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reeform 14"/>
          <p:cNvSpPr>
            <a:spLocks/>
          </p:cNvSpPr>
          <p:nvPr/>
        </p:nvSpPr>
        <p:spPr bwMode="auto">
          <a:xfrm>
            <a:off x="0" y="0"/>
            <a:ext cx="8620125" cy="1195388"/>
          </a:xfrm>
          <a:custGeom>
            <a:avLst/>
            <a:gdLst>
              <a:gd name="T0" fmla="*/ 0 w 5430"/>
              <a:gd name="T1" fmla="*/ 2147483647 h 753"/>
              <a:gd name="T2" fmla="*/ 0 w 5430"/>
              <a:gd name="T3" fmla="*/ 0 h 753"/>
              <a:gd name="T4" fmla="*/ 2147483647 w 5430"/>
              <a:gd name="T5" fmla="*/ 0 h 753"/>
              <a:gd name="T6" fmla="*/ 2147483647 w 5430"/>
              <a:gd name="T7" fmla="*/ 2147483647 h 753"/>
              <a:gd name="T8" fmla="*/ 2147483647 w 5430"/>
              <a:gd name="T9" fmla="*/ 2147483647 h 753"/>
              <a:gd name="T10" fmla="*/ 0 w 5430"/>
              <a:gd name="T11" fmla="*/ 2147483647 h 75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430"/>
              <a:gd name="T19" fmla="*/ 0 h 753"/>
              <a:gd name="T20" fmla="*/ 5430 w 5430"/>
              <a:gd name="T21" fmla="*/ 753 h 75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430" h="753">
                <a:moveTo>
                  <a:pt x="0" y="753"/>
                </a:moveTo>
                <a:lnTo>
                  <a:pt x="0" y="0"/>
                </a:lnTo>
                <a:lnTo>
                  <a:pt x="5429" y="0"/>
                </a:lnTo>
                <a:lnTo>
                  <a:pt x="5430" y="464"/>
                </a:lnTo>
                <a:cubicBezTo>
                  <a:pt x="5430" y="464"/>
                  <a:pt x="5430" y="752"/>
                  <a:pt x="5126" y="752"/>
                </a:cubicBezTo>
                <a:cubicBezTo>
                  <a:pt x="2563" y="752"/>
                  <a:pt x="0" y="753"/>
                  <a:pt x="0" y="753"/>
                </a:cubicBezTo>
                <a:close/>
              </a:path>
            </a:pathLst>
          </a:custGeom>
          <a:solidFill>
            <a:srgbClr val="0095D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1747" name="Rectangle 15"/>
          <p:cNvSpPr>
            <a:spLocks noChangeArrowheads="1"/>
          </p:cNvSpPr>
          <p:nvPr/>
        </p:nvSpPr>
        <p:spPr bwMode="white">
          <a:xfrm>
            <a:off x="0" y="585788"/>
            <a:ext cx="935038" cy="53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>
          <a:xfrm>
            <a:off x="683568" y="6237312"/>
            <a:ext cx="5891213" cy="457200"/>
          </a:xfrm>
        </p:spPr>
        <p:txBody>
          <a:bodyPr/>
          <a:lstStyle/>
          <a:p>
            <a:r>
              <a:rPr lang="fr-FR" dirty="0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31749" name="Titre 1"/>
          <p:cNvSpPr txBox="1">
            <a:spLocks/>
          </p:cNvSpPr>
          <p:nvPr/>
        </p:nvSpPr>
        <p:spPr bwMode="auto">
          <a:xfrm>
            <a:off x="9144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endParaRPr lang="fr-FR" b="1" dirty="0">
              <a:solidFill>
                <a:schemeClr val="bg1"/>
              </a:solidFill>
            </a:endParaRPr>
          </a:p>
          <a:p>
            <a:r>
              <a:rPr lang="fr-FR" b="1" dirty="0">
                <a:solidFill>
                  <a:schemeClr val="bg1"/>
                </a:solidFill>
              </a:rPr>
              <a:t>La décision ministérielle du 21 octobre </a:t>
            </a:r>
            <a:r>
              <a:rPr lang="fr-FR" b="1" dirty="0" smtClean="0">
                <a:solidFill>
                  <a:schemeClr val="bg1"/>
                </a:solidFill>
              </a:rPr>
              <a:t>2013</a:t>
            </a:r>
          </a:p>
          <a:p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31750" name="Espace réservé du contenu 2"/>
          <p:cNvSpPr txBox="1">
            <a:spLocks/>
          </p:cNvSpPr>
          <p:nvPr/>
        </p:nvSpPr>
        <p:spPr bwMode="auto">
          <a:xfrm>
            <a:off x="482600" y="1628800"/>
            <a:ext cx="8210550" cy="430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7800" indent="-1778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708025" indent="-1778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>
              <a:spcAft>
                <a:spcPts val="1800"/>
              </a:spcAft>
              <a:buClr>
                <a:srgbClr val="0095D8"/>
              </a:buClr>
              <a:buSzPct val="90000"/>
              <a:buFont typeface="Wingdings" pitchFamily="2" charset="2"/>
              <a:buChar char="§"/>
            </a:pPr>
            <a:r>
              <a:rPr lang="fr-FR" sz="2000" dirty="0" smtClean="0"/>
              <a:t>Après la concertation de 2014, demande </a:t>
            </a:r>
            <a:r>
              <a:rPr lang="fr-FR" sz="2000" b="1" dirty="0" smtClean="0"/>
              <a:t>la poursuite des études</a:t>
            </a:r>
            <a:r>
              <a:rPr lang="fr-FR" sz="2000" dirty="0" smtClean="0"/>
              <a:t> afin de préserver la possibilité de réalisation postérieurement aux sections relevant des premières priorités.</a:t>
            </a:r>
          </a:p>
          <a:p>
            <a:pPr>
              <a:spcAft>
                <a:spcPts val="1800"/>
              </a:spcAft>
              <a:buClr>
                <a:srgbClr val="0095D8"/>
              </a:buClr>
              <a:buSzPct val="90000"/>
              <a:buFont typeface="Wingdings" pitchFamily="2" charset="2"/>
              <a:buChar char="§"/>
            </a:pPr>
            <a:endParaRPr lang="fr-FR" sz="2000" dirty="0" smtClean="0"/>
          </a:p>
          <a:p>
            <a:pPr lvl="0" algn="ctr" eaLnBrk="1" hangingPunct="1">
              <a:spcBef>
                <a:spcPts val="0"/>
              </a:spcBef>
              <a:spcAft>
                <a:spcPts val="0"/>
              </a:spcAft>
              <a:buSzPct val="90000"/>
            </a:pPr>
            <a:r>
              <a:rPr lang="fr-FR" sz="2000" b="1" kern="0" dirty="0">
                <a:solidFill>
                  <a:schemeClr val="accent1"/>
                </a:solidFill>
                <a:latin typeface="Arial"/>
                <a:ea typeface="ＭＳ Ｐゴシック" pitchFamily="-83" charset="-128"/>
              </a:rPr>
              <a:t>C’est l’ensemble du projet de </a:t>
            </a:r>
          </a:p>
          <a:p>
            <a:pPr lvl="0" algn="ctr" eaLnBrk="1" hangingPunct="1">
              <a:spcBef>
                <a:spcPts val="0"/>
              </a:spcBef>
              <a:spcAft>
                <a:spcPts val="0"/>
              </a:spcAft>
              <a:buSzPct val="90000"/>
            </a:pPr>
            <a:r>
              <a:rPr lang="fr-FR" sz="2000" b="1" kern="0" dirty="0">
                <a:solidFill>
                  <a:schemeClr val="accent1"/>
                </a:solidFill>
                <a:latin typeface="Arial"/>
                <a:ea typeface="ＭＳ Ｐゴシック" pitchFamily="-83" charset="-128"/>
              </a:rPr>
              <a:t>Ligne Nouvelle Provence Côte d’Azur </a:t>
            </a:r>
          </a:p>
          <a:p>
            <a:pPr lvl="0" algn="ctr" eaLnBrk="1" hangingPunct="1">
              <a:spcBef>
                <a:spcPts val="0"/>
              </a:spcBef>
              <a:spcAft>
                <a:spcPts val="0"/>
              </a:spcAft>
              <a:buSzPct val="90000"/>
            </a:pPr>
            <a:r>
              <a:rPr lang="fr-FR" sz="2000" b="1" kern="0" dirty="0">
                <a:solidFill>
                  <a:schemeClr val="accent1"/>
                </a:solidFill>
                <a:latin typeface="Arial"/>
                <a:ea typeface="ＭＳ Ｐゴシック" pitchFamily="-83" charset="-128"/>
              </a:rPr>
              <a:t>qui est pris en compte dans la décision du gouvernement</a:t>
            </a:r>
            <a:endParaRPr lang="fr-FR" sz="1800" b="1" dirty="0">
              <a:solidFill>
                <a:schemeClr val="accent1"/>
              </a:solidFill>
              <a:latin typeface="InterFace-Bold"/>
            </a:endParaRPr>
          </a:p>
          <a:p>
            <a:pPr>
              <a:spcAft>
                <a:spcPts val="1800"/>
              </a:spcAft>
              <a:buClr>
                <a:srgbClr val="0095D8"/>
              </a:buClr>
              <a:buSzPct val="90000"/>
              <a:buFont typeface="Wingdings" pitchFamily="2" charset="2"/>
              <a:buChar char="§"/>
            </a:pPr>
            <a:endParaRPr lang="fr-FR" altLang="ja-JP" sz="2000" dirty="0"/>
          </a:p>
          <a:p>
            <a:pPr>
              <a:spcAft>
                <a:spcPts val="1800"/>
              </a:spcAft>
              <a:buClr>
                <a:srgbClr val="0095D8"/>
              </a:buClr>
              <a:buSzPct val="90000"/>
              <a:buFont typeface="Wingdings" pitchFamily="2" charset="2"/>
              <a:buChar char="§"/>
            </a:pPr>
            <a:endParaRPr lang="fr-FR" altLang="ja-JP" sz="2000" dirty="0"/>
          </a:p>
        </p:txBody>
      </p:sp>
      <p:pic>
        <p:nvPicPr>
          <p:cNvPr id="8" name="Image 7" descr="Pastille-Priorite02-Entre2030et20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8104" y="-1808509"/>
            <a:ext cx="5832648" cy="4896544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C4D32D-C1DC-F447-9A70-B9AF968C352C}" type="slidenum">
              <a:rPr lang="fr-FR" smtClean="0">
                <a:solidFill>
                  <a:srgbClr val="000000"/>
                </a:solidFill>
              </a:rPr>
              <a:pPr/>
              <a:t>15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55034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reeform 14"/>
          <p:cNvSpPr>
            <a:spLocks/>
          </p:cNvSpPr>
          <p:nvPr/>
        </p:nvSpPr>
        <p:spPr bwMode="auto">
          <a:xfrm>
            <a:off x="0" y="0"/>
            <a:ext cx="8620125" cy="1195388"/>
          </a:xfrm>
          <a:custGeom>
            <a:avLst/>
            <a:gdLst>
              <a:gd name="T0" fmla="*/ 0 w 5430"/>
              <a:gd name="T1" fmla="*/ 2147483647 h 753"/>
              <a:gd name="T2" fmla="*/ 0 w 5430"/>
              <a:gd name="T3" fmla="*/ 0 h 753"/>
              <a:gd name="T4" fmla="*/ 2147483647 w 5430"/>
              <a:gd name="T5" fmla="*/ 0 h 753"/>
              <a:gd name="T6" fmla="*/ 2147483647 w 5430"/>
              <a:gd name="T7" fmla="*/ 2147483647 h 753"/>
              <a:gd name="T8" fmla="*/ 2147483647 w 5430"/>
              <a:gd name="T9" fmla="*/ 2147483647 h 753"/>
              <a:gd name="T10" fmla="*/ 0 w 5430"/>
              <a:gd name="T11" fmla="*/ 2147483647 h 75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430"/>
              <a:gd name="T19" fmla="*/ 0 h 753"/>
              <a:gd name="T20" fmla="*/ 5430 w 5430"/>
              <a:gd name="T21" fmla="*/ 753 h 75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430" h="753">
                <a:moveTo>
                  <a:pt x="0" y="753"/>
                </a:moveTo>
                <a:lnTo>
                  <a:pt x="0" y="0"/>
                </a:lnTo>
                <a:lnTo>
                  <a:pt x="5429" y="0"/>
                </a:lnTo>
                <a:lnTo>
                  <a:pt x="5430" y="464"/>
                </a:lnTo>
                <a:cubicBezTo>
                  <a:pt x="5430" y="464"/>
                  <a:pt x="5430" y="752"/>
                  <a:pt x="5126" y="752"/>
                </a:cubicBezTo>
                <a:cubicBezTo>
                  <a:pt x="2563" y="752"/>
                  <a:pt x="0" y="753"/>
                  <a:pt x="0" y="753"/>
                </a:cubicBezTo>
                <a:close/>
              </a:path>
            </a:pathLst>
          </a:custGeom>
          <a:solidFill>
            <a:srgbClr val="0095D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1747" name="Rectangle 15"/>
          <p:cNvSpPr>
            <a:spLocks noChangeArrowheads="1"/>
          </p:cNvSpPr>
          <p:nvPr/>
        </p:nvSpPr>
        <p:spPr bwMode="white">
          <a:xfrm>
            <a:off x="0" y="585788"/>
            <a:ext cx="935038" cy="53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>
          <a:xfrm>
            <a:off x="683568" y="6237312"/>
            <a:ext cx="5891213" cy="457200"/>
          </a:xfrm>
        </p:spPr>
        <p:txBody>
          <a:bodyPr/>
          <a:lstStyle/>
          <a:p>
            <a:r>
              <a:rPr lang="fr-FR" dirty="0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31749" name="Titre 1"/>
          <p:cNvSpPr txBox="1">
            <a:spLocks/>
          </p:cNvSpPr>
          <p:nvPr/>
        </p:nvSpPr>
        <p:spPr bwMode="auto">
          <a:xfrm>
            <a:off x="9144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endParaRPr lang="fr-FR" b="1" dirty="0">
              <a:solidFill>
                <a:schemeClr val="bg1"/>
              </a:solidFill>
            </a:endParaRPr>
          </a:p>
          <a:p>
            <a:r>
              <a:rPr lang="fr-FR" b="1" dirty="0">
                <a:solidFill>
                  <a:schemeClr val="bg1"/>
                </a:solidFill>
              </a:rPr>
              <a:t>La décision ministérielle du 21 octobre </a:t>
            </a:r>
            <a:r>
              <a:rPr lang="fr-FR" b="1" dirty="0" smtClean="0">
                <a:solidFill>
                  <a:schemeClr val="bg1"/>
                </a:solidFill>
              </a:rPr>
              <a:t>2013</a:t>
            </a:r>
          </a:p>
          <a:p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8" name="Image 7" descr="Pastille-Priorite02-Entre2030et20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6096" y="-2043608"/>
            <a:ext cx="5832648" cy="5832648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3211" y="1628800"/>
            <a:ext cx="7351197" cy="419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C4D32D-C1DC-F447-9A70-B9AF968C352C}" type="slidenum">
              <a:rPr lang="fr-FR" smtClean="0">
                <a:solidFill>
                  <a:srgbClr val="000000"/>
                </a:solidFill>
              </a:rPr>
              <a:pPr/>
              <a:t>16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78294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6CEC55C-1DB4-724E-ADFD-3E09A5E4D882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1043608" y="362992"/>
            <a:ext cx="7392987" cy="1193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ＭＳ Ｐゴシック" pitchFamily="-83" charset="-128"/>
                <a:cs typeface="ＭＳ Ｐゴシック" pitchFamily="-83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-83" charset="0"/>
                <a:ea typeface="ＭＳ Ｐゴシック" pitchFamily="-83" charset="-128"/>
                <a:cs typeface="ＭＳ Ｐゴシック" pitchFamily="-83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-83" charset="0"/>
                <a:ea typeface="ＭＳ Ｐゴシック" pitchFamily="-83" charset="-128"/>
                <a:cs typeface="ＭＳ Ｐゴシック" pitchFamily="-83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-83" charset="0"/>
                <a:ea typeface="ＭＳ Ｐゴシック" pitchFamily="-83" charset="-128"/>
                <a:cs typeface="ＭＳ Ｐゴシック" pitchFamily="-83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-83" charset="0"/>
                <a:ea typeface="ＭＳ Ｐゴシック" pitchFamily="-83" charset="-128"/>
                <a:cs typeface="ＭＳ Ｐゴシック" pitchFamily="-83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-83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-83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-83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-83" charset="0"/>
              </a:defRPr>
            </a:lvl9pPr>
          </a:lstStyle>
          <a:p>
            <a:r>
              <a:rPr lang="fr-FR" dirty="0" smtClean="0"/>
              <a:t>La poursuite du projet après 2050</a:t>
            </a:r>
            <a:endParaRPr lang="fr-FR" dirty="0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467544" y="1268760"/>
            <a:ext cx="6264696" cy="56004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35000"/>
              </a:spcAft>
              <a:buSzPct val="90000"/>
              <a:buFont typeface="Wingdings" charset="0"/>
              <a:buChar char="•"/>
              <a:defRPr sz="1900" b="1">
                <a:solidFill>
                  <a:schemeClr val="accent1"/>
                </a:solidFill>
                <a:latin typeface="+mn-lt"/>
                <a:ea typeface="ＭＳ Ｐゴシック" pitchFamily="-83" charset="-128"/>
                <a:cs typeface="ＭＳ Ｐゴシック" pitchFamily="-83" charset="-128"/>
              </a:defRPr>
            </a:lvl1pPr>
            <a:lvl2pPr marL="550863" indent="-238125" algn="l" rtl="0" eaLnBrk="1" fontAlgn="base" hangingPunct="1">
              <a:lnSpc>
                <a:spcPct val="95000"/>
              </a:lnSpc>
              <a:spcBef>
                <a:spcPct val="50000"/>
              </a:spcBef>
              <a:spcAft>
                <a:spcPct val="10000"/>
              </a:spcAft>
              <a:buClr>
                <a:schemeClr val="accent1"/>
              </a:buClr>
              <a:buSzPct val="90000"/>
              <a:buFont typeface="Wingdings" charset="0"/>
              <a:buChar char="n"/>
              <a:defRPr sz="1700" b="1">
                <a:solidFill>
                  <a:schemeClr val="tx1"/>
                </a:solidFill>
                <a:latin typeface="+mn-lt"/>
                <a:ea typeface="ＭＳ Ｐゴシック" pitchFamily="-83" charset="-128"/>
              </a:defRPr>
            </a:lvl2pPr>
            <a:lvl3pPr marL="1139825" indent="-296863" algn="l" rtl="0" eaLnBrk="1" fontAlgn="base" hangingPunct="1">
              <a:spcBef>
                <a:spcPct val="30000"/>
              </a:spcBef>
              <a:spcAft>
                <a:spcPct val="0"/>
              </a:spcAft>
              <a:buFont typeface="Symbol" charset="0"/>
              <a:buChar char="¾"/>
              <a:defRPr sz="1600">
                <a:solidFill>
                  <a:schemeClr val="tx1"/>
                </a:solidFill>
                <a:latin typeface="+mn-lt"/>
                <a:ea typeface="ＭＳ Ｐゴシック" pitchFamily="-83" charset="-128"/>
              </a:defRPr>
            </a:lvl3pPr>
            <a:lvl4pPr marL="1141413" indent="230188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-83" charset="-128"/>
              </a:defRPr>
            </a:lvl4pPr>
            <a:lvl5pPr marL="1143000" indent="685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83" charset="-128"/>
              </a:defRPr>
            </a:lvl5pPr>
            <a:lvl6pPr marL="1600200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ＭＳ Ｐゴシック" pitchFamily="-83" charset="-128"/>
              </a:defRPr>
            </a:lvl6pPr>
            <a:lvl7pPr marL="2057400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ＭＳ Ｐゴシック" pitchFamily="-83" charset="-128"/>
              </a:defRPr>
            </a:lvl7pPr>
            <a:lvl8pPr marL="2514600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ＭＳ Ｐゴシック" pitchFamily="-83" charset="-128"/>
              </a:defRPr>
            </a:lvl8pPr>
            <a:lvl9pPr marL="2971800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ＭＳ Ｐゴシック" pitchFamily="-83" charset="-128"/>
              </a:defRPr>
            </a:lvl9pPr>
          </a:lstStyle>
          <a:p>
            <a:pPr marL="0" indent="0">
              <a:buFont typeface="Wingdings" charset="0"/>
              <a:buNone/>
            </a:pPr>
            <a:r>
              <a:rPr lang="fr-FR" smtClean="0">
                <a:solidFill>
                  <a:srgbClr val="934C94"/>
                </a:solidFill>
              </a:rPr>
              <a:t>Réalisation, après 2050, des sections de ligne nouvelle entre Toulon – Est Var et Nice - Italie</a:t>
            </a:r>
            <a:endParaRPr lang="fr-FR" dirty="0">
              <a:solidFill>
                <a:srgbClr val="934C94"/>
              </a:solidFill>
            </a:endParaRPr>
          </a:p>
        </p:txBody>
      </p:sp>
      <p:sp>
        <p:nvSpPr>
          <p:cNvPr id="6" name="Espace réservé du pied de page 3"/>
          <p:cNvSpPr txBox="1">
            <a:spLocks/>
          </p:cNvSpPr>
          <p:nvPr/>
        </p:nvSpPr>
        <p:spPr bwMode="gray">
          <a:xfrm>
            <a:off x="971600" y="6237312"/>
            <a:ext cx="5891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fr-FR" dirty="0" smtClean="0">
                <a:solidFill>
                  <a:srgbClr val="000000"/>
                </a:solidFill>
              </a:rPr>
              <a:t>/ COPIL du 23 septembre 2013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4"/>
          <p:cNvSpPr txBox="1">
            <a:spLocks/>
          </p:cNvSpPr>
          <p:nvPr/>
        </p:nvSpPr>
        <p:spPr bwMode="gray">
          <a:xfrm>
            <a:off x="0" y="6248400"/>
            <a:ext cx="846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E87546E7-9BEF-8443-81FD-6E333C45EA8E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fr-FR">
              <a:solidFill>
                <a:srgbClr val="000000"/>
              </a:solidFill>
            </a:endParaRPr>
          </a:p>
        </p:txBody>
      </p:sp>
      <p:pic>
        <p:nvPicPr>
          <p:cNvPr id="5122" name="0f25e74b-4c7f-4c58-a1f4-a190584dd66a" descr="B0D38333-A998-4C8F-8D2D-2429B7E2C9EA@kf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51152"/>
            <a:ext cx="6264696" cy="4021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983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>
                <a:latin typeface="Arial" charset="0"/>
                <a:ea typeface="ＭＳ Ｐゴシック" charset="0"/>
                <a:cs typeface="ＭＳ Ｐゴシック" charset="0"/>
              </a:rPr>
              <a:t>Une réalisation séquencée</a:t>
            </a:r>
            <a:endParaRPr lang="fr-FR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Font typeface="Wingdings" charset="0"/>
              <a:buNone/>
            </a:pPr>
            <a:r>
              <a:rPr lang="fr-FR" dirty="0" smtClean="0">
                <a:latin typeface="Arial" charset="0"/>
                <a:ea typeface="ＭＳ Ｐゴシック" charset="0"/>
                <a:cs typeface="ＭＳ Ｐゴシック" charset="0"/>
              </a:rPr>
              <a:t>Séquence 3</a:t>
            </a:r>
            <a:endParaRPr lang="fr-FR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067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re 1"/>
          <p:cNvSpPr>
            <a:spLocks noGrp="1"/>
          </p:cNvSpPr>
          <p:nvPr>
            <p:ph type="title" idx="4294967295"/>
          </p:nvPr>
        </p:nvSpPr>
        <p:spPr>
          <a:xfrm>
            <a:off x="1259632" y="76200"/>
            <a:ext cx="7664450" cy="1155700"/>
          </a:xfrm>
        </p:spPr>
        <p:txBody>
          <a:bodyPr/>
          <a:lstStyle/>
          <a:p>
            <a:r>
              <a:rPr lang="fr-FR" sz="2800" dirty="0" smtClean="0"/>
              <a:t>Amélioration des mobilités en PACA </a:t>
            </a:r>
            <a:br>
              <a:rPr lang="fr-FR" sz="2800" dirty="0" smtClean="0"/>
            </a:br>
            <a:r>
              <a:rPr lang="fr-FR" sz="2800" dirty="0" smtClean="0"/>
              <a:t>pour les TER et les trains </a:t>
            </a:r>
            <a:r>
              <a:rPr lang="fr-FR" sz="2800" dirty="0" err="1" smtClean="0"/>
              <a:t>Iongue</a:t>
            </a:r>
            <a:r>
              <a:rPr lang="fr-FR" sz="2800" dirty="0" smtClean="0"/>
              <a:t> distance</a:t>
            </a:r>
            <a:endParaRPr lang="fr-FR" dirty="0" smtClean="0"/>
          </a:p>
        </p:txBody>
      </p:sp>
      <p:sp>
        <p:nvSpPr>
          <p:cNvPr id="34819" name="Espace réservé du numéro de diapositive 3"/>
          <p:cNvSpPr txBox="1">
            <a:spLocks noGrp="1"/>
          </p:cNvSpPr>
          <p:nvPr/>
        </p:nvSpPr>
        <p:spPr bwMode="auto">
          <a:xfrm>
            <a:off x="61144" y="6248400"/>
            <a:ext cx="40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r"/>
            <a:fld id="{37210226-3954-4A05-A3F8-49427FF115E7}" type="slidenum">
              <a:rPr lang="fr-FR" sz="1200"/>
              <a:pPr algn="r"/>
              <a:t>19</a:t>
            </a:fld>
            <a:endParaRPr lang="fr-FR" sz="1200" dirty="0"/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406400" y="1751831"/>
            <a:ext cx="8229600" cy="3477369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Aft>
                <a:spcPts val="300"/>
              </a:spcAft>
              <a:buSzPct val="90000"/>
              <a:buFont typeface="Wingdings" pitchFamily="2" charset="2"/>
              <a:buNone/>
              <a:defRPr/>
            </a:pPr>
            <a:r>
              <a:rPr lang="fr-FR" sz="1800" b="1" kern="0" dirty="0">
                <a:solidFill>
                  <a:schemeClr val="accent1"/>
                </a:solidFill>
                <a:latin typeface="+mn-lt"/>
                <a:ea typeface="ＭＳ Ｐゴシック" pitchFamily="34" charset="-128"/>
                <a:cs typeface="ＭＳ Ｐゴシック" charset="-128"/>
              </a:rPr>
              <a:t>Voyageurs en PACA</a:t>
            </a:r>
          </a:p>
          <a:p>
            <a:pPr marL="550863" lvl="1" indent="-238125" eaLnBrk="0" hangingPunct="0">
              <a:lnSpc>
                <a:spcPct val="95000"/>
              </a:lnSpc>
              <a:spcAft>
                <a:spcPts val="1200"/>
              </a:spcAft>
              <a:buClr>
                <a:schemeClr val="accent1"/>
              </a:buClr>
              <a:buSzPct val="90000"/>
              <a:buFont typeface="Courier New" pitchFamily="49" charset="0"/>
              <a:buChar char="o"/>
              <a:defRPr/>
            </a:pPr>
            <a:r>
              <a:rPr lang="fr-FR" sz="1800" b="1" kern="0" dirty="0">
                <a:latin typeface="+mn-lt"/>
                <a:ea typeface="ＭＳ Ｐゴシック" pitchFamily="34" charset="-128"/>
              </a:rPr>
              <a:t>100 millions de voyageurs en 2040 contre 40 millions aujourd</a:t>
            </a:r>
            <a:r>
              <a:rPr lang="fr-FR" altLang="fr-FR" sz="1800" b="1" kern="0" dirty="0">
                <a:latin typeface="+mn-lt"/>
                <a:ea typeface="ＭＳ Ｐゴシック" pitchFamily="34" charset="-128"/>
              </a:rPr>
              <a:t>’</a:t>
            </a:r>
            <a:r>
              <a:rPr lang="fr-FR" sz="1800" b="1" kern="0" dirty="0">
                <a:latin typeface="+mn-lt"/>
                <a:ea typeface="ＭＳ Ｐゴシック" pitchFamily="34" charset="-128"/>
              </a:rPr>
              <a:t>hui</a:t>
            </a:r>
          </a:p>
          <a:p>
            <a:pPr marL="342900" indent="-342900" eaLnBrk="0" hangingPunct="0">
              <a:spcAft>
                <a:spcPts val="300"/>
              </a:spcAft>
              <a:buSzPct val="90000"/>
              <a:defRPr/>
            </a:pPr>
            <a:endParaRPr lang="fr-FR" sz="1800" b="1" kern="0" dirty="0" smtClean="0">
              <a:solidFill>
                <a:schemeClr val="accent1"/>
              </a:solidFill>
              <a:latin typeface="+mn-lt"/>
              <a:ea typeface="ＭＳ Ｐゴシック" pitchFamily="34" charset="-128"/>
              <a:cs typeface="ＭＳ Ｐゴシック" charset="-128"/>
            </a:endParaRPr>
          </a:p>
          <a:p>
            <a:pPr marL="342900" indent="-342900" eaLnBrk="0" hangingPunct="0">
              <a:spcAft>
                <a:spcPts val="300"/>
              </a:spcAft>
              <a:buSzPct val="90000"/>
              <a:defRPr/>
            </a:pPr>
            <a:r>
              <a:rPr lang="fr-FR" sz="1800" b="1" kern="0" dirty="0" smtClean="0">
                <a:solidFill>
                  <a:schemeClr val="accent1"/>
                </a:solidFill>
                <a:latin typeface="+mn-lt"/>
                <a:ea typeface="ＭＳ Ｐゴシック" pitchFamily="34" charset="-128"/>
                <a:cs typeface="ＭＳ Ｐゴシック" charset="-128"/>
              </a:rPr>
              <a:t>Report </a:t>
            </a:r>
            <a:r>
              <a:rPr lang="fr-FR" sz="1800" b="1" kern="0" dirty="0">
                <a:solidFill>
                  <a:schemeClr val="accent1"/>
                </a:solidFill>
                <a:latin typeface="+mn-lt"/>
                <a:ea typeface="ＭＳ Ｐゴシック" pitchFamily="34" charset="-128"/>
                <a:cs typeface="ＭＳ Ｐゴシック" charset="-128"/>
              </a:rPr>
              <a:t>de trafic</a:t>
            </a:r>
          </a:p>
          <a:p>
            <a:pPr marL="550863" lvl="1" indent="-238125" eaLnBrk="0" hangingPunct="0">
              <a:lnSpc>
                <a:spcPct val="95000"/>
              </a:lnSpc>
              <a:spcAft>
                <a:spcPts val="300"/>
              </a:spcAft>
              <a:buClr>
                <a:schemeClr val="accent1"/>
              </a:buClr>
              <a:buSzPct val="90000"/>
              <a:buFont typeface="Courier New" pitchFamily="49" charset="0"/>
              <a:buChar char="o"/>
              <a:defRPr/>
            </a:pPr>
            <a:r>
              <a:rPr lang="fr-FR" sz="1800" b="1" kern="0" dirty="0">
                <a:latin typeface="+mn-lt"/>
                <a:ea typeface="ＭＳ Ｐゴシック" pitchFamily="34" charset="-128"/>
              </a:rPr>
              <a:t>9 millions de personnes reportées route =&gt; train</a:t>
            </a:r>
          </a:p>
          <a:p>
            <a:pPr marL="550863" lvl="1" indent="-238125" eaLnBrk="0" hangingPunct="0">
              <a:lnSpc>
                <a:spcPct val="95000"/>
              </a:lnSpc>
              <a:spcBef>
                <a:spcPts val="400"/>
              </a:spcBef>
              <a:spcAft>
                <a:spcPts val="1200"/>
              </a:spcAft>
              <a:buClr>
                <a:schemeClr val="accent1"/>
              </a:buClr>
              <a:buSzPct val="90000"/>
              <a:buFont typeface="Courier New" pitchFamily="49" charset="0"/>
              <a:buChar char="o"/>
              <a:defRPr/>
            </a:pPr>
            <a:r>
              <a:rPr lang="fr-FR" sz="1800" b="1" kern="0" dirty="0">
                <a:latin typeface="+mn-lt"/>
                <a:ea typeface="ＭＳ Ｐゴシック" pitchFamily="34" charset="-128"/>
              </a:rPr>
              <a:t>1 million de personnes reportées </a:t>
            </a:r>
            <a:r>
              <a:rPr lang="fr-FR" sz="1800" b="1" kern="0" dirty="0" smtClean="0">
                <a:latin typeface="+mn-lt"/>
                <a:ea typeface="ＭＳ Ｐゴシック" pitchFamily="34" charset="-128"/>
              </a:rPr>
              <a:t>avion </a:t>
            </a:r>
            <a:r>
              <a:rPr lang="fr-FR" sz="1800" b="1" kern="0" dirty="0">
                <a:latin typeface="+mn-lt"/>
                <a:ea typeface="ＭＳ Ｐゴシック" pitchFamily="34" charset="-128"/>
              </a:rPr>
              <a:t>=&gt; train</a:t>
            </a:r>
          </a:p>
          <a:p>
            <a:pPr marL="342900" indent="-342900" eaLnBrk="0" hangingPunct="0">
              <a:spcAft>
                <a:spcPts val="1200"/>
              </a:spcAft>
              <a:buSzPct val="90000"/>
              <a:buFont typeface="Wingdings" pitchFamily="2" charset="2"/>
              <a:buNone/>
              <a:defRPr/>
            </a:pPr>
            <a:endParaRPr lang="fr-FR" sz="1800" b="1" kern="0" dirty="0" smtClean="0">
              <a:solidFill>
                <a:schemeClr val="accent1"/>
              </a:solidFill>
              <a:latin typeface="+mn-lt"/>
              <a:ea typeface="ＭＳ Ｐゴシック" pitchFamily="34" charset="-128"/>
              <a:cs typeface="ＭＳ Ｐゴシック" charset="-128"/>
            </a:endParaRPr>
          </a:p>
          <a:p>
            <a:pPr marL="342900" indent="-342900" eaLnBrk="0" hangingPunct="0">
              <a:spcAft>
                <a:spcPts val="1200"/>
              </a:spcAft>
              <a:buSzPct val="90000"/>
              <a:buFont typeface="Wingdings" pitchFamily="2" charset="2"/>
              <a:buNone/>
              <a:defRPr/>
            </a:pPr>
            <a:r>
              <a:rPr lang="fr-FR" sz="1800" b="1" kern="0" dirty="0" smtClean="0">
                <a:solidFill>
                  <a:schemeClr val="accent1"/>
                </a:solidFill>
                <a:latin typeface="+mn-lt"/>
                <a:ea typeface="ＭＳ Ｐゴシック" pitchFamily="34" charset="-128"/>
                <a:cs typeface="ＭＳ Ｐゴシック" charset="-128"/>
              </a:rPr>
              <a:t>Plus </a:t>
            </a:r>
            <a:r>
              <a:rPr lang="fr-FR" sz="1800" b="1" kern="0" dirty="0">
                <a:solidFill>
                  <a:schemeClr val="accent1"/>
                </a:solidFill>
                <a:latin typeface="+mn-lt"/>
                <a:ea typeface="ＭＳ Ｐゴシック" pitchFamily="34" charset="-128"/>
                <a:cs typeface="ＭＳ Ｐゴシック" charset="-128"/>
              </a:rPr>
              <a:t>de fiabilité pour </a:t>
            </a:r>
            <a:r>
              <a:rPr lang="fr-FR" sz="1800" b="1" kern="0" dirty="0" smtClean="0">
                <a:solidFill>
                  <a:schemeClr val="accent1"/>
                </a:solidFill>
                <a:latin typeface="+mn-lt"/>
                <a:ea typeface="ＭＳ Ｐゴシック" pitchFamily="34" charset="-128"/>
                <a:cs typeface="ＭＳ Ｐゴシック" charset="-128"/>
              </a:rPr>
              <a:t>tous les </a:t>
            </a:r>
            <a:r>
              <a:rPr lang="fr-FR" sz="1800" b="1" kern="0" dirty="0">
                <a:solidFill>
                  <a:schemeClr val="accent1"/>
                </a:solidFill>
                <a:latin typeface="+mn-lt"/>
                <a:ea typeface="ＭＳ Ｐゴシック" pitchFamily="34" charset="-128"/>
                <a:cs typeface="ＭＳ Ｐゴシック" charset="-128"/>
              </a:rPr>
              <a:t>trains : horaires, </a:t>
            </a:r>
            <a:r>
              <a:rPr lang="fr-FR" sz="1800" b="1" kern="0" dirty="0" smtClean="0">
                <a:solidFill>
                  <a:schemeClr val="accent1"/>
                </a:solidFill>
                <a:latin typeface="+mn-lt"/>
                <a:ea typeface="ＭＳ Ｐゴシック" pitchFamily="34" charset="-128"/>
                <a:cs typeface="ＭＳ Ｐゴシック" charset="-128"/>
              </a:rPr>
              <a:t>maintenance</a:t>
            </a:r>
            <a:endParaRPr lang="fr-FR" sz="1800" b="1" kern="0" dirty="0">
              <a:solidFill>
                <a:schemeClr val="accent1"/>
              </a:solidFill>
              <a:latin typeface="+mn-lt"/>
              <a:ea typeface="ＭＳ Ｐゴシック" pitchFamily="34" charset="-128"/>
              <a:cs typeface="ＭＳ Ｐゴシック" charset="-128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124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0" name="ZoneTexte 9"/>
          <p:cNvSpPr txBox="1">
            <a:spLocks noChangeArrowheads="1"/>
          </p:cNvSpPr>
          <p:nvPr/>
        </p:nvSpPr>
        <p:spPr bwMode="white">
          <a:xfrm>
            <a:off x="5113338" y="1412776"/>
            <a:ext cx="4029075" cy="546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>
              <a:lnSpc>
                <a:spcPct val="85000"/>
              </a:lnSpc>
            </a:pPr>
            <a:endParaRPr lang="fr-FR" sz="1900" b="1" dirty="0">
              <a:solidFill>
                <a:srgbClr val="000000"/>
              </a:solidFill>
            </a:endParaRPr>
          </a:p>
          <a:p>
            <a:pPr>
              <a:lnSpc>
                <a:spcPct val="85000"/>
              </a:lnSpc>
            </a:pPr>
            <a:endParaRPr lang="fr-FR" sz="1900" b="1" dirty="0">
              <a:solidFill>
                <a:srgbClr val="000000"/>
              </a:solidFill>
            </a:endParaRPr>
          </a:p>
          <a:p>
            <a:pPr>
              <a:lnSpc>
                <a:spcPct val="85000"/>
              </a:lnSpc>
            </a:pPr>
            <a:r>
              <a:rPr lang="fr-FR" sz="1900" b="1" dirty="0" smtClean="0">
                <a:solidFill>
                  <a:srgbClr val="000000"/>
                </a:solidFill>
              </a:rPr>
              <a:t>Les objectifs et les </a:t>
            </a:r>
            <a:r>
              <a:rPr lang="fr-FR" sz="1900" b="1" dirty="0">
                <a:solidFill>
                  <a:srgbClr val="000000"/>
                </a:solidFill>
              </a:rPr>
              <a:t>acquis de la concertation </a:t>
            </a:r>
            <a:r>
              <a:rPr lang="fr-FR" sz="1900" b="1" dirty="0" smtClean="0">
                <a:solidFill>
                  <a:srgbClr val="000000"/>
                </a:solidFill>
              </a:rPr>
              <a:t>depuis 2011</a:t>
            </a:r>
          </a:p>
          <a:p>
            <a:pPr>
              <a:lnSpc>
                <a:spcPct val="85000"/>
              </a:lnSpc>
            </a:pPr>
            <a:endParaRPr lang="fr-FR" sz="1900" b="1" dirty="0">
              <a:solidFill>
                <a:srgbClr val="000000"/>
              </a:solidFill>
            </a:endParaRPr>
          </a:p>
          <a:p>
            <a:pPr>
              <a:lnSpc>
                <a:spcPct val="85000"/>
              </a:lnSpc>
            </a:pPr>
            <a:endParaRPr lang="fr-FR" sz="1900" b="1" dirty="0" smtClean="0">
              <a:solidFill>
                <a:srgbClr val="000000"/>
              </a:solidFill>
            </a:endParaRPr>
          </a:p>
          <a:p>
            <a:pPr>
              <a:lnSpc>
                <a:spcPct val="85000"/>
              </a:lnSpc>
            </a:pPr>
            <a:r>
              <a:rPr lang="fr-FR" sz="1900" b="1" dirty="0" smtClean="0">
                <a:solidFill>
                  <a:srgbClr val="000000"/>
                </a:solidFill>
              </a:rPr>
              <a:t>La </a:t>
            </a:r>
            <a:r>
              <a:rPr lang="fr-FR" sz="1900" b="1" dirty="0">
                <a:solidFill>
                  <a:srgbClr val="000000"/>
                </a:solidFill>
              </a:rPr>
              <a:t>commission Mobilité 21 </a:t>
            </a:r>
            <a:r>
              <a:rPr lang="fr-FR" sz="1900" b="1" dirty="0" smtClean="0">
                <a:solidFill>
                  <a:srgbClr val="000000"/>
                </a:solidFill>
              </a:rPr>
              <a:t>et la décision du gouvernement</a:t>
            </a:r>
            <a:endParaRPr lang="fr-FR" sz="1900" b="1" dirty="0">
              <a:solidFill>
                <a:srgbClr val="000000"/>
              </a:solidFill>
            </a:endParaRPr>
          </a:p>
          <a:p>
            <a:pPr>
              <a:lnSpc>
                <a:spcPct val="85000"/>
              </a:lnSpc>
            </a:pPr>
            <a:endParaRPr lang="fr-FR" sz="1900" b="1" dirty="0">
              <a:solidFill>
                <a:srgbClr val="000000"/>
              </a:solidFill>
            </a:endParaRPr>
          </a:p>
          <a:p>
            <a:pPr>
              <a:lnSpc>
                <a:spcPct val="85000"/>
              </a:lnSpc>
            </a:pPr>
            <a:endParaRPr lang="fr-FR" sz="1900" b="1" dirty="0">
              <a:solidFill>
                <a:srgbClr val="000000"/>
              </a:solidFill>
            </a:endParaRPr>
          </a:p>
          <a:p>
            <a:pPr>
              <a:lnSpc>
                <a:spcPct val="85000"/>
              </a:lnSpc>
            </a:pPr>
            <a:r>
              <a:rPr lang="fr-FR" sz="1900" b="1" dirty="0" smtClean="0">
                <a:solidFill>
                  <a:srgbClr val="000000"/>
                </a:solidFill>
              </a:rPr>
              <a:t>Une réalisation séquencée</a:t>
            </a:r>
            <a:endParaRPr lang="fr-FR" sz="1900" b="1" dirty="0">
              <a:solidFill>
                <a:srgbClr val="000000"/>
              </a:solidFill>
            </a:endParaRPr>
          </a:p>
          <a:p>
            <a:pPr>
              <a:lnSpc>
                <a:spcPct val="85000"/>
              </a:lnSpc>
            </a:pPr>
            <a:endParaRPr lang="fr-FR" sz="1900" b="1" dirty="0" smtClean="0">
              <a:solidFill>
                <a:srgbClr val="000000"/>
              </a:solidFill>
            </a:endParaRPr>
          </a:p>
          <a:p>
            <a:pPr>
              <a:lnSpc>
                <a:spcPct val="85000"/>
              </a:lnSpc>
            </a:pPr>
            <a:endParaRPr lang="fr-FR" sz="1900" b="1" dirty="0" smtClean="0">
              <a:solidFill>
                <a:srgbClr val="000000"/>
              </a:solidFill>
            </a:endParaRPr>
          </a:p>
          <a:p>
            <a:pPr>
              <a:lnSpc>
                <a:spcPct val="85000"/>
              </a:lnSpc>
            </a:pPr>
            <a:r>
              <a:rPr lang="fr-FR" sz="1900" b="1" dirty="0" smtClean="0">
                <a:solidFill>
                  <a:srgbClr val="000000"/>
                </a:solidFill>
              </a:rPr>
              <a:t>Zone de passage préférentielle</a:t>
            </a:r>
            <a:endParaRPr lang="fr-FR" sz="1900" b="1" dirty="0">
              <a:solidFill>
                <a:srgbClr val="000000"/>
              </a:solidFill>
            </a:endParaRPr>
          </a:p>
          <a:p>
            <a:pPr>
              <a:lnSpc>
                <a:spcPct val="85000"/>
              </a:lnSpc>
            </a:pPr>
            <a:endParaRPr lang="fr-FR" sz="1900" b="1" dirty="0">
              <a:solidFill>
                <a:srgbClr val="000000"/>
              </a:solidFill>
            </a:endParaRPr>
          </a:p>
          <a:p>
            <a:pPr>
              <a:lnSpc>
                <a:spcPct val="85000"/>
              </a:lnSpc>
            </a:pPr>
            <a:endParaRPr lang="fr-FR" sz="1900" b="1" dirty="0">
              <a:solidFill>
                <a:srgbClr val="000000"/>
              </a:solidFill>
            </a:endParaRPr>
          </a:p>
          <a:p>
            <a:pPr>
              <a:lnSpc>
                <a:spcPct val="85000"/>
              </a:lnSpc>
            </a:pPr>
            <a:r>
              <a:rPr lang="fr-FR" sz="1900" b="1" dirty="0" smtClean="0">
                <a:solidFill>
                  <a:srgbClr val="000000"/>
                </a:solidFill>
              </a:rPr>
              <a:t>Point sur la consultation des élus et du public</a:t>
            </a:r>
            <a:endParaRPr lang="fr-FR" sz="1900" b="1" dirty="0">
              <a:solidFill>
                <a:srgbClr val="000000"/>
              </a:solidFill>
            </a:endParaRPr>
          </a:p>
          <a:p>
            <a:pPr>
              <a:lnSpc>
                <a:spcPct val="85000"/>
              </a:lnSpc>
            </a:pPr>
            <a:endParaRPr lang="fr-FR" sz="1900" b="1" dirty="0">
              <a:solidFill>
                <a:srgbClr val="000000"/>
              </a:solidFill>
            </a:endParaRPr>
          </a:p>
          <a:p>
            <a:pPr>
              <a:lnSpc>
                <a:spcPct val="85000"/>
              </a:lnSpc>
            </a:pPr>
            <a:endParaRPr lang="fr-FR" sz="1900" b="1" dirty="0">
              <a:solidFill>
                <a:srgbClr val="000000"/>
              </a:solidFill>
            </a:endParaRPr>
          </a:p>
          <a:p>
            <a:pPr>
              <a:lnSpc>
                <a:spcPct val="85000"/>
              </a:lnSpc>
            </a:pPr>
            <a:endParaRPr lang="fr-FR" sz="1900" b="1" dirty="0">
              <a:solidFill>
                <a:srgbClr val="000000"/>
              </a:solidFill>
            </a:endParaRPr>
          </a:p>
          <a:p>
            <a:pPr>
              <a:lnSpc>
                <a:spcPct val="85000"/>
              </a:lnSpc>
            </a:pPr>
            <a:endParaRPr lang="fr-FR" sz="1900" b="1" dirty="0">
              <a:solidFill>
                <a:srgbClr val="000000"/>
              </a:solidFill>
            </a:endParaRPr>
          </a:p>
        </p:txBody>
      </p:sp>
      <p:sp>
        <p:nvSpPr>
          <p:cNvPr id="22531" name="Freeform 14"/>
          <p:cNvSpPr>
            <a:spLocks/>
          </p:cNvSpPr>
          <p:nvPr/>
        </p:nvSpPr>
        <p:spPr bwMode="auto">
          <a:xfrm>
            <a:off x="0" y="0"/>
            <a:ext cx="8620125" cy="1195388"/>
          </a:xfrm>
          <a:custGeom>
            <a:avLst/>
            <a:gdLst>
              <a:gd name="T0" fmla="*/ 0 w 5430"/>
              <a:gd name="T1" fmla="*/ 2147483647 h 753"/>
              <a:gd name="T2" fmla="*/ 0 w 5430"/>
              <a:gd name="T3" fmla="*/ 0 h 753"/>
              <a:gd name="T4" fmla="*/ 2147483647 w 5430"/>
              <a:gd name="T5" fmla="*/ 0 h 753"/>
              <a:gd name="T6" fmla="*/ 2147483647 w 5430"/>
              <a:gd name="T7" fmla="*/ 2147483647 h 753"/>
              <a:gd name="T8" fmla="*/ 2147483647 w 5430"/>
              <a:gd name="T9" fmla="*/ 2147483647 h 753"/>
              <a:gd name="T10" fmla="*/ 0 w 5430"/>
              <a:gd name="T11" fmla="*/ 2147483647 h 75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430"/>
              <a:gd name="T19" fmla="*/ 0 h 753"/>
              <a:gd name="T20" fmla="*/ 5430 w 5430"/>
              <a:gd name="T21" fmla="*/ 753 h 75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430" h="753">
                <a:moveTo>
                  <a:pt x="0" y="753"/>
                </a:moveTo>
                <a:lnTo>
                  <a:pt x="0" y="0"/>
                </a:lnTo>
                <a:lnTo>
                  <a:pt x="5429" y="0"/>
                </a:lnTo>
                <a:lnTo>
                  <a:pt x="5430" y="464"/>
                </a:lnTo>
                <a:cubicBezTo>
                  <a:pt x="5430" y="464"/>
                  <a:pt x="5430" y="752"/>
                  <a:pt x="5126" y="752"/>
                </a:cubicBezTo>
                <a:cubicBezTo>
                  <a:pt x="2563" y="752"/>
                  <a:pt x="0" y="753"/>
                  <a:pt x="0" y="753"/>
                </a:cubicBezTo>
                <a:close/>
              </a:path>
            </a:pathLst>
          </a:custGeom>
          <a:solidFill>
            <a:srgbClr val="0095D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2532" name="Rectangle 15"/>
          <p:cNvSpPr>
            <a:spLocks noChangeArrowheads="1"/>
          </p:cNvSpPr>
          <p:nvPr/>
        </p:nvSpPr>
        <p:spPr bwMode="white">
          <a:xfrm>
            <a:off x="0" y="585788"/>
            <a:ext cx="935038" cy="53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fr-FR"/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white">
          <a:xfrm>
            <a:off x="1065213" y="0"/>
            <a:ext cx="7392987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fr-FR" b="1">
                <a:solidFill>
                  <a:schemeClr val="bg1"/>
                </a:solidFill>
              </a:rPr>
              <a:t>Où en sommes-nous ?</a:t>
            </a:r>
            <a:endParaRPr lang="fr-FR" b="1">
              <a:solidFill>
                <a:srgbClr val="FFFFFF"/>
              </a:solidFill>
            </a:endParaRPr>
          </a:p>
        </p:txBody>
      </p:sp>
      <p:sp>
        <p:nvSpPr>
          <p:cNvPr id="22535" name="Rectangle 15"/>
          <p:cNvSpPr>
            <a:spLocks noChangeArrowheads="1"/>
          </p:cNvSpPr>
          <p:nvPr/>
        </p:nvSpPr>
        <p:spPr bwMode="white">
          <a:xfrm>
            <a:off x="4556125" y="3130550"/>
            <a:ext cx="457200" cy="46038"/>
          </a:xfrm>
          <a:prstGeom prst="rect">
            <a:avLst/>
          </a:prstGeom>
          <a:solidFill>
            <a:srgbClr val="0095D8"/>
          </a:solidFill>
          <a:ln w="9525">
            <a:solidFill>
              <a:srgbClr val="0095D8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fr-FR"/>
          </a:p>
        </p:txBody>
      </p:sp>
      <p:pic>
        <p:nvPicPr>
          <p:cNvPr id="22537" name="Image 13" descr="felt_tip_rf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44663"/>
            <a:ext cx="4038600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8" name="Rectangle 15"/>
          <p:cNvSpPr>
            <a:spLocks noChangeArrowheads="1"/>
          </p:cNvSpPr>
          <p:nvPr/>
        </p:nvSpPr>
        <p:spPr bwMode="white">
          <a:xfrm>
            <a:off x="4572000" y="3973884"/>
            <a:ext cx="457200" cy="46038"/>
          </a:xfrm>
          <a:prstGeom prst="rect">
            <a:avLst/>
          </a:prstGeom>
          <a:solidFill>
            <a:srgbClr val="0095D8"/>
          </a:solidFill>
          <a:ln w="9525">
            <a:solidFill>
              <a:srgbClr val="0095D8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fr-FR"/>
          </a:p>
        </p:txBody>
      </p:sp>
      <p:sp>
        <p:nvSpPr>
          <p:cNvPr id="22539" name="Rectangle 15"/>
          <p:cNvSpPr>
            <a:spLocks noChangeArrowheads="1"/>
          </p:cNvSpPr>
          <p:nvPr/>
        </p:nvSpPr>
        <p:spPr bwMode="white">
          <a:xfrm>
            <a:off x="4572000" y="4711700"/>
            <a:ext cx="457200" cy="46038"/>
          </a:xfrm>
          <a:prstGeom prst="rect">
            <a:avLst/>
          </a:prstGeom>
          <a:solidFill>
            <a:srgbClr val="0095D8"/>
          </a:solidFill>
          <a:ln w="9525">
            <a:solidFill>
              <a:srgbClr val="0095D8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fr-FR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>
          <a:xfrm>
            <a:off x="985043" y="6248400"/>
            <a:ext cx="5891213" cy="457200"/>
          </a:xfrm>
        </p:spPr>
        <p:txBody>
          <a:bodyPr/>
          <a:lstStyle/>
          <a:p>
            <a:pPr>
              <a:defRPr/>
            </a:pPr>
            <a:r>
              <a:rPr lang="fr-FR" dirty="0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white">
          <a:xfrm>
            <a:off x="4556125" y="5550694"/>
            <a:ext cx="457200" cy="46038"/>
          </a:xfrm>
          <a:prstGeom prst="rect">
            <a:avLst/>
          </a:prstGeom>
          <a:solidFill>
            <a:srgbClr val="0095D8"/>
          </a:solidFill>
          <a:ln w="9525">
            <a:solidFill>
              <a:srgbClr val="0095D8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fr-FR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4572000" y="2060848"/>
            <a:ext cx="457200" cy="46212"/>
          </a:xfrm>
          <a:prstGeom prst="rect">
            <a:avLst/>
          </a:prstGeom>
          <a:solidFill>
            <a:srgbClr val="0095D8"/>
          </a:solidFill>
          <a:ln w="9525">
            <a:solidFill>
              <a:srgbClr val="0095D8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xfrm>
            <a:off x="0" y="6238875"/>
            <a:ext cx="846138" cy="457200"/>
          </a:xfrm>
        </p:spPr>
        <p:txBody>
          <a:bodyPr/>
          <a:lstStyle/>
          <a:p>
            <a:pPr>
              <a:defRPr/>
            </a:pPr>
            <a:fld id="{A6CEC55C-1DB4-724E-ADFD-3E09A5E4D882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82753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re 1"/>
          <p:cNvSpPr>
            <a:spLocks noGrp="1"/>
          </p:cNvSpPr>
          <p:nvPr>
            <p:ph type="title" idx="4294967295"/>
          </p:nvPr>
        </p:nvSpPr>
        <p:spPr>
          <a:xfrm>
            <a:off x="1479550" y="76200"/>
            <a:ext cx="7664450" cy="1155700"/>
          </a:xfrm>
        </p:spPr>
        <p:txBody>
          <a:bodyPr/>
          <a:lstStyle/>
          <a:p>
            <a:r>
              <a:rPr lang="fr-FR" sz="2800" dirty="0" smtClean="0"/>
              <a:t>Amélioration des mobilités en PACA </a:t>
            </a:r>
            <a:br>
              <a:rPr lang="fr-FR" sz="2800" dirty="0" smtClean="0"/>
            </a:br>
            <a:r>
              <a:rPr lang="fr-FR" sz="2800" dirty="0" smtClean="0"/>
              <a:t>pour les TER et les trains </a:t>
            </a:r>
            <a:r>
              <a:rPr lang="fr-FR" sz="2800" dirty="0" err="1" smtClean="0"/>
              <a:t>Iongue</a:t>
            </a:r>
            <a:r>
              <a:rPr lang="fr-FR" sz="2800" dirty="0" smtClean="0"/>
              <a:t> distance</a:t>
            </a:r>
            <a:endParaRPr lang="fr-FR" dirty="0" smtClean="0"/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236191" y="1255365"/>
            <a:ext cx="8229600" cy="4993035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ts val="0"/>
              </a:spcBef>
              <a:spcAft>
                <a:spcPts val="0"/>
              </a:spcAft>
              <a:buSzPct val="90000"/>
              <a:defRPr/>
            </a:pPr>
            <a:r>
              <a:rPr lang="fr-FR" sz="1800" b="1" kern="0" dirty="0" smtClean="0">
                <a:solidFill>
                  <a:schemeClr val="accent1"/>
                </a:solidFill>
                <a:latin typeface="+mn-lt"/>
                <a:ea typeface="ＭＳ Ｐゴシック" pitchFamily="34" charset="-128"/>
                <a:cs typeface="ＭＳ Ｐゴシック" charset="-128"/>
              </a:rPr>
              <a:t>Amélioration </a:t>
            </a:r>
            <a:r>
              <a:rPr lang="fr-FR" sz="1800" b="1" kern="0" dirty="0">
                <a:solidFill>
                  <a:schemeClr val="accent1"/>
                </a:solidFill>
                <a:latin typeface="+mn-lt"/>
                <a:ea typeface="ＭＳ Ｐゴシック" pitchFamily="34" charset="-128"/>
                <a:cs typeface="ＭＳ Ｐゴシック" charset="-128"/>
              </a:rPr>
              <a:t>des temps de parcours</a:t>
            </a:r>
          </a:p>
          <a:p>
            <a:pPr marL="550863" lvl="1" indent="-238125" eaLnBrk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Courier New" pitchFamily="49" charset="0"/>
              <a:buChar char="o"/>
              <a:defRPr/>
            </a:pPr>
            <a:r>
              <a:rPr lang="fr-FR" sz="1800" b="1" kern="0" dirty="0">
                <a:latin typeface="+mn-lt"/>
                <a:ea typeface="ＭＳ Ｐゴシック" pitchFamily="34" charset="-128"/>
              </a:rPr>
              <a:t>gain de 19 min sur Marseille – Toulon : 43 min =&gt; 24 min</a:t>
            </a:r>
          </a:p>
          <a:p>
            <a:pPr marL="550863" lvl="1" indent="-238125" eaLnBrk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Courier New" pitchFamily="49" charset="0"/>
              <a:buChar char="o"/>
              <a:defRPr/>
            </a:pPr>
            <a:r>
              <a:rPr lang="fr-FR" sz="1800" b="1" kern="0" dirty="0">
                <a:latin typeface="+mn-lt"/>
                <a:ea typeface="ＭＳ Ｐゴシック" pitchFamily="34" charset="-128"/>
              </a:rPr>
              <a:t>gain de 1h10 sur Nice – Marseille : 2h40 =&gt; 1h30</a:t>
            </a:r>
          </a:p>
          <a:p>
            <a:pPr marL="550863" lvl="1" indent="-238125" eaLnBrk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Courier New" pitchFamily="49" charset="0"/>
              <a:buChar char="o"/>
              <a:defRPr/>
            </a:pPr>
            <a:endParaRPr lang="fr-FR" sz="1800" b="1" kern="0" dirty="0">
              <a:latin typeface="+mn-lt"/>
              <a:ea typeface="ＭＳ Ｐゴシック" pitchFamily="34" charset="-128"/>
            </a:endParaRPr>
          </a:p>
          <a:p>
            <a:pPr marL="342900" indent="-342900" eaLnBrk="0" hangingPunct="0">
              <a:spcAft>
                <a:spcPts val="0"/>
              </a:spcAft>
              <a:buSzPct val="90000"/>
              <a:buFont typeface="Wingdings" pitchFamily="2" charset="2"/>
              <a:buNone/>
              <a:defRPr/>
            </a:pPr>
            <a:r>
              <a:rPr lang="fr-FR" sz="1800" b="1" kern="0" dirty="0" smtClean="0">
                <a:solidFill>
                  <a:schemeClr val="accent1"/>
                </a:solidFill>
                <a:latin typeface="+mn-lt"/>
                <a:ea typeface="ＭＳ Ｐゴシック" pitchFamily="34" charset="-128"/>
                <a:cs typeface="ＭＳ Ｐゴシック" charset="-128"/>
              </a:rPr>
              <a:t>Augmentation </a:t>
            </a:r>
            <a:r>
              <a:rPr lang="fr-FR" sz="1800" b="1" kern="0" dirty="0">
                <a:solidFill>
                  <a:schemeClr val="accent1"/>
                </a:solidFill>
                <a:latin typeface="+mn-lt"/>
                <a:ea typeface="ＭＳ Ｐゴシック" pitchFamily="34" charset="-128"/>
                <a:cs typeface="ＭＳ Ｐゴシック" charset="-128"/>
              </a:rPr>
              <a:t>de l</a:t>
            </a:r>
            <a:r>
              <a:rPr lang="fr-FR" altLang="fr-FR" sz="1800" b="1" kern="0" dirty="0">
                <a:solidFill>
                  <a:schemeClr val="accent1"/>
                </a:solidFill>
                <a:latin typeface="+mn-lt"/>
                <a:ea typeface="ＭＳ Ｐゴシック" pitchFamily="34" charset="-128"/>
                <a:cs typeface="ＭＳ Ｐゴシック" charset="-128"/>
              </a:rPr>
              <a:t>’</a:t>
            </a:r>
            <a:r>
              <a:rPr lang="fr-FR" sz="1800" b="1" kern="0" dirty="0">
                <a:solidFill>
                  <a:schemeClr val="accent1"/>
                </a:solidFill>
                <a:latin typeface="+mn-lt"/>
                <a:ea typeface="ＭＳ Ｐゴシック" pitchFamily="34" charset="-128"/>
                <a:cs typeface="ＭＳ Ｐゴシック" charset="-128"/>
              </a:rPr>
              <a:t>offre de trains</a:t>
            </a:r>
          </a:p>
          <a:p>
            <a:pPr marL="550863" lvl="1" indent="-238125">
              <a:spcAft>
                <a:spcPts val="0"/>
              </a:spcAft>
              <a:buClr>
                <a:schemeClr val="accent1"/>
              </a:buClr>
              <a:buSzPct val="90000"/>
              <a:buFont typeface="Courier New" pitchFamily="49" charset="0"/>
              <a:buChar char="o"/>
              <a:defRPr/>
            </a:pPr>
            <a:r>
              <a:rPr lang="fr-FR" sz="1800" b="1" kern="0" dirty="0">
                <a:solidFill>
                  <a:srgbClr val="000000"/>
                </a:solidFill>
                <a:ea typeface="ＭＳ Ｐゴシック" pitchFamily="34" charset="-128"/>
              </a:rPr>
              <a:t>+ 13 trains/h en gare St-Charles : 23 trains/h =&gt; 36 trains/h</a:t>
            </a:r>
          </a:p>
          <a:p>
            <a:pPr marL="550863" lvl="1" indent="-238125" eaLnBrk="0" hangingPunct="0">
              <a:spcBef>
                <a:spcPts val="4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Courier New" pitchFamily="49" charset="0"/>
              <a:buChar char="o"/>
              <a:defRPr/>
            </a:pPr>
            <a:r>
              <a:rPr lang="fr-FR" sz="1800" b="1" kern="0" dirty="0" smtClean="0">
                <a:solidFill>
                  <a:srgbClr val="000000"/>
                </a:solidFill>
                <a:latin typeface="+mn-lt"/>
                <a:ea typeface="ＭＳ Ｐゴシック" pitchFamily="34" charset="-128"/>
              </a:rPr>
              <a:t>+ </a:t>
            </a:r>
            <a:r>
              <a:rPr lang="fr-FR" sz="1800" b="1" kern="0" dirty="0">
                <a:solidFill>
                  <a:srgbClr val="000000"/>
                </a:solidFill>
                <a:latin typeface="+mn-lt"/>
                <a:ea typeface="ＭＳ Ｐゴシック" pitchFamily="34" charset="-128"/>
              </a:rPr>
              <a:t>13 trains/h en gare de Nice : 14 trains/h =&gt; 27 trains/h</a:t>
            </a:r>
          </a:p>
          <a:p>
            <a:pPr marL="550863" lvl="1" indent="-238125" eaLnBrk="0" hangingPunct="0"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90000"/>
              <a:buFont typeface="Courier New" pitchFamily="49" charset="0"/>
              <a:buChar char="o"/>
              <a:defRPr/>
            </a:pPr>
            <a:r>
              <a:rPr lang="fr-FR" sz="1800" b="1" kern="0" dirty="0">
                <a:solidFill>
                  <a:srgbClr val="000000"/>
                </a:solidFill>
                <a:latin typeface="+mn-lt"/>
                <a:ea typeface="ＭＳ Ｐゴシック" pitchFamily="34" charset="-128"/>
              </a:rPr>
              <a:t>+ 11 trains/h en gare de Toulon : 13 trains/h =&gt; 24 </a:t>
            </a:r>
            <a:r>
              <a:rPr lang="fr-FR" sz="1800" b="1" kern="0" dirty="0" smtClean="0">
                <a:solidFill>
                  <a:srgbClr val="000000"/>
                </a:solidFill>
                <a:latin typeface="+mn-lt"/>
                <a:ea typeface="ＭＳ Ｐゴシック" pitchFamily="34" charset="-128"/>
              </a:rPr>
              <a:t>trains/h</a:t>
            </a:r>
          </a:p>
          <a:p>
            <a:pPr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90000"/>
              <a:defRPr/>
            </a:pPr>
            <a:endParaRPr lang="fr-FR" sz="1800" b="1" kern="0" dirty="0" smtClean="0">
              <a:solidFill>
                <a:schemeClr val="accent1"/>
              </a:solidFill>
              <a:latin typeface="+mn-lt"/>
              <a:ea typeface="ＭＳ Ｐゴシック" pitchFamily="34" charset="-128"/>
              <a:cs typeface="ＭＳ Ｐゴシック" charset="-128"/>
            </a:endParaRPr>
          </a:p>
          <a:p>
            <a:pPr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90000"/>
              <a:defRPr/>
            </a:pPr>
            <a:r>
              <a:rPr lang="fr-FR" sz="1800" b="1" kern="0" dirty="0" smtClean="0">
                <a:solidFill>
                  <a:schemeClr val="accent1"/>
                </a:solidFill>
                <a:latin typeface="+mn-lt"/>
                <a:ea typeface="ＭＳ Ｐゴシック" pitchFamily="34" charset="-128"/>
                <a:cs typeface="ＭＳ Ｐゴシック" charset="-128"/>
              </a:rPr>
              <a:t>Développement des TER au sein des métropoles</a:t>
            </a:r>
            <a:endParaRPr lang="fr-FR" sz="1800" b="1" kern="0" dirty="0">
              <a:solidFill>
                <a:schemeClr val="accent1"/>
              </a:solidFill>
              <a:latin typeface="+mn-lt"/>
              <a:ea typeface="ＭＳ Ｐゴシック" pitchFamily="34" charset="-128"/>
              <a:cs typeface="ＭＳ Ｐゴシック" charset="-128"/>
            </a:endParaRPr>
          </a:p>
          <a:p>
            <a:pPr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90000"/>
              <a:defRPr/>
            </a:pPr>
            <a:endParaRPr lang="fr-FR" sz="1800" b="1" kern="0" dirty="0" smtClean="0">
              <a:solidFill>
                <a:schemeClr val="accent1"/>
              </a:solidFill>
              <a:latin typeface="+mn-lt"/>
              <a:ea typeface="ＭＳ Ｐゴシック" pitchFamily="34" charset="-128"/>
              <a:cs typeface="ＭＳ Ｐゴシック" charset="-128"/>
            </a:endParaRPr>
          </a:p>
          <a:p>
            <a:pPr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90000"/>
              <a:defRPr/>
            </a:pPr>
            <a:r>
              <a:rPr lang="fr-FR" sz="1800" b="1" kern="0" dirty="0">
                <a:solidFill>
                  <a:schemeClr val="accent1"/>
                </a:solidFill>
                <a:ea typeface="ＭＳ Ｐゴシック" pitchFamily="34" charset="-128"/>
                <a:cs typeface="ＭＳ Ｐゴシック" charset="-128"/>
              </a:rPr>
              <a:t>Développement des </a:t>
            </a:r>
            <a:r>
              <a:rPr lang="fr-FR" sz="1800" b="1" kern="0" dirty="0" smtClean="0">
                <a:solidFill>
                  <a:schemeClr val="accent1"/>
                </a:solidFill>
                <a:ea typeface="ＭＳ Ｐゴシック" pitchFamily="34" charset="-128"/>
                <a:cs typeface="ＭＳ Ｐゴシック" charset="-128"/>
              </a:rPr>
              <a:t>liaisons diamétrales entre les métropoles</a:t>
            </a:r>
          </a:p>
          <a:p>
            <a:pPr marL="550863" lvl="1" indent="-238125">
              <a:spcAft>
                <a:spcPts val="1200"/>
              </a:spcAft>
              <a:buClr>
                <a:schemeClr val="accent1"/>
              </a:buClr>
              <a:buSzPct val="90000"/>
              <a:buFont typeface="Courier New" pitchFamily="49" charset="0"/>
              <a:buChar char="o"/>
              <a:defRPr/>
            </a:pPr>
            <a:r>
              <a:rPr lang="fr-FR" sz="1800" b="1" kern="0" dirty="0">
                <a:solidFill>
                  <a:srgbClr val="000000"/>
                </a:solidFill>
                <a:ea typeface="ＭＳ Ｐゴシック" pitchFamily="34" charset="-128"/>
              </a:rPr>
              <a:t>Toulon – Aubagne =&gt; Vitrolles Aéroport (50 à 55 minutes)</a:t>
            </a:r>
          </a:p>
          <a:p>
            <a:pPr marL="550863" lvl="1" indent="-238125">
              <a:spcAft>
                <a:spcPts val="1200"/>
              </a:spcAft>
              <a:buClr>
                <a:schemeClr val="accent1"/>
              </a:buClr>
              <a:buSzPct val="90000"/>
              <a:buFont typeface="Courier New" pitchFamily="49" charset="0"/>
              <a:buChar char="o"/>
              <a:defRPr/>
            </a:pPr>
            <a:r>
              <a:rPr lang="fr-FR" sz="1800" b="1" kern="0" dirty="0">
                <a:solidFill>
                  <a:srgbClr val="000000"/>
                </a:solidFill>
                <a:ea typeface="ＭＳ Ｐゴシック" pitchFamily="34" charset="-128"/>
              </a:rPr>
              <a:t>Toulon – Aubagne =&gt; Aix en Provence via </a:t>
            </a:r>
            <a:r>
              <a:rPr lang="fr-FR" sz="1800" b="1" kern="0" dirty="0" err="1">
                <a:solidFill>
                  <a:srgbClr val="000000"/>
                </a:solidFill>
                <a:ea typeface="ＭＳ Ｐゴシック" pitchFamily="34" charset="-128"/>
              </a:rPr>
              <a:t>Blancarde</a:t>
            </a:r>
            <a:r>
              <a:rPr lang="fr-FR" sz="1800" b="1" kern="0" dirty="0">
                <a:solidFill>
                  <a:srgbClr val="000000"/>
                </a:solidFill>
                <a:ea typeface="ＭＳ Ｐゴシック" pitchFamily="34" charset="-128"/>
              </a:rPr>
              <a:t> (65 minutes)</a:t>
            </a:r>
          </a:p>
          <a:p>
            <a:pPr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90000"/>
              <a:defRPr/>
            </a:pPr>
            <a:endParaRPr lang="fr-FR" sz="1800" b="1" kern="0" dirty="0" smtClean="0">
              <a:solidFill>
                <a:schemeClr val="accent1"/>
              </a:solidFill>
              <a:ea typeface="ＭＳ Ｐゴシック" pitchFamily="34" charset="-128"/>
              <a:cs typeface="ＭＳ Ｐゴシック" charset="-128"/>
            </a:endParaRPr>
          </a:p>
          <a:p>
            <a:pPr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90000"/>
              <a:defRPr/>
            </a:pPr>
            <a:endParaRPr lang="fr-FR" sz="1800" b="1" kern="0" dirty="0">
              <a:solidFill>
                <a:schemeClr val="accent1"/>
              </a:solidFill>
              <a:ea typeface="ＭＳ Ｐゴシック" pitchFamily="34" charset="-128"/>
              <a:cs typeface="ＭＳ Ｐゴシック" charset="-128"/>
            </a:endParaRPr>
          </a:p>
          <a:p>
            <a:pPr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90000"/>
              <a:defRPr/>
            </a:pPr>
            <a:endParaRPr lang="fr-FR" sz="1800" b="1" kern="0" dirty="0">
              <a:solidFill>
                <a:schemeClr val="accent1"/>
              </a:solidFill>
              <a:latin typeface="+mn-lt"/>
              <a:ea typeface="ＭＳ Ｐゴシック" pitchFamily="34" charset="-128"/>
              <a:cs typeface="ＭＳ Ｐゴシック" charset="-128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xfrm>
            <a:off x="0" y="6248400"/>
            <a:ext cx="846138" cy="457200"/>
          </a:xfrm>
        </p:spPr>
        <p:txBody>
          <a:bodyPr/>
          <a:lstStyle/>
          <a:p>
            <a:fld id="{79C4D32D-C1DC-F447-9A70-B9AF968C352C}" type="slidenum">
              <a:rPr lang="fr-FR" smtClean="0">
                <a:solidFill>
                  <a:srgbClr val="000000"/>
                </a:solidFill>
              </a:rPr>
              <a:pPr/>
              <a:t>20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496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>
                <a:latin typeface="Arial" charset="0"/>
                <a:ea typeface="ＭＳ Ｐゴシック" charset="0"/>
                <a:cs typeface="ＭＳ Ｐゴシック" charset="0"/>
              </a:rPr>
              <a:t>L’offre de service</a:t>
            </a:r>
            <a:br>
              <a:rPr lang="fr-FR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fr-FR" dirty="0" smtClean="0">
                <a:latin typeface="Arial" charset="0"/>
                <a:ea typeface="ＭＳ Ｐゴシック" charset="0"/>
                <a:cs typeface="ＭＳ Ｐゴシック" charset="0"/>
              </a:rPr>
              <a:t>sur la section marseillaise</a:t>
            </a:r>
            <a:endParaRPr lang="fr-FR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Font typeface="Wingdings" charset="0"/>
              <a:buNone/>
            </a:pPr>
            <a:r>
              <a:rPr lang="fr-FR" dirty="0" smtClean="0">
                <a:latin typeface="Arial" charset="0"/>
                <a:ea typeface="ＭＳ Ｐゴシック" charset="0"/>
                <a:cs typeface="ＭＳ Ｐゴシック" charset="0"/>
              </a:rPr>
              <a:t>Séquence 3.1</a:t>
            </a:r>
            <a:endParaRPr lang="fr-FR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501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1217613" y="383828"/>
            <a:ext cx="7392987" cy="5969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fr-FR" dirty="0" smtClean="0"/>
              <a:t>Le nœud ferroviaire marseillais est saturé</a:t>
            </a:r>
            <a:endParaRPr lang="fr-FR" dirty="0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619944" y="1493168"/>
            <a:ext cx="8230939" cy="481615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35000"/>
              </a:spcAft>
              <a:buSzPct val="90000"/>
              <a:buFont typeface="Wingdings" pitchFamily="2" charset="2"/>
              <a:defRPr sz="19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50863" indent="-238125" algn="l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10000"/>
              </a:spcAft>
              <a:buClr>
                <a:schemeClr val="accent1"/>
              </a:buClr>
              <a:buSzPct val="90000"/>
              <a:buFont typeface="Wingdings" pitchFamily="2" charset="2"/>
              <a:buChar char="n"/>
              <a:defRPr sz="1700" b="1">
                <a:solidFill>
                  <a:schemeClr val="tx1"/>
                </a:solidFill>
                <a:latin typeface="+mn-lt"/>
                <a:ea typeface="Geneva" charset="-128"/>
              </a:defRPr>
            </a:lvl2pPr>
            <a:lvl3pPr marL="1139825" indent="-296863" algn="l" rtl="0" eaLnBrk="0" fontAlgn="base" hangingPunct="0">
              <a:spcBef>
                <a:spcPct val="30000"/>
              </a:spcBef>
              <a:spcAft>
                <a:spcPct val="0"/>
              </a:spcAft>
              <a:buFont typeface="Symbol" charset="2"/>
              <a:buChar char="¾"/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3pPr>
            <a:lvl4pPr marL="1141413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4pPr>
            <a:lvl5pPr marL="11430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5pPr>
            <a:lvl6pPr marL="16002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6pPr>
            <a:lvl7pPr marL="20574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7pPr>
            <a:lvl8pPr marL="2514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8pPr>
            <a:lvl9pPr marL="29718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9pPr>
          </a:lstStyle>
          <a:p>
            <a:r>
              <a:rPr lang="fr-FR" sz="1800" dirty="0" smtClean="0">
                <a:solidFill>
                  <a:srgbClr val="0095D8"/>
                </a:solidFill>
              </a:rPr>
              <a:t>Un système ferroviaire régional contraint par la configuration du complexe ferroviaire marseillais :</a:t>
            </a:r>
          </a:p>
          <a:p>
            <a:pPr lvl="1">
              <a:spcBef>
                <a:spcPct val="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r>
              <a:rPr lang="fr-FR" sz="1800" dirty="0" smtClean="0">
                <a:solidFill>
                  <a:schemeClr val="tx1"/>
                </a:solidFill>
              </a:rPr>
              <a:t> </a:t>
            </a:r>
            <a:r>
              <a:rPr lang="fr-FR" sz="1800" kern="0" dirty="0" smtClean="0">
                <a:ea typeface="ＭＳ Ｐゴシック" pitchFamily="34" charset="-128"/>
              </a:rPr>
              <a:t>5</a:t>
            </a:r>
            <a:r>
              <a:rPr lang="fr-FR" sz="1800" kern="0" baseline="30000" dirty="0" smtClean="0">
                <a:ea typeface="ＭＳ Ｐゴシック" pitchFamily="34" charset="-128"/>
              </a:rPr>
              <a:t>ième</a:t>
            </a:r>
            <a:r>
              <a:rPr lang="fr-FR" sz="1800" kern="0" dirty="0" smtClean="0">
                <a:ea typeface="ＭＳ Ｐゴシック" pitchFamily="34" charset="-128"/>
              </a:rPr>
              <a:t> </a:t>
            </a:r>
            <a:r>
              <a:rPr lang="fr-FR" sz="1800" kern="0" dirty="0">
                <a:ea typeface="ＭＳ Ｐゴシック" pitchFamily="34" charset="-128"/>
              </a:rPr>
              <a:t>gare de province avec 11 millions de voyageurs</a:t>
            </a:r>
          </a:p>
          <a:p>
            <a:pPr lvl="1">
              <a:spcBef>
                <a:spcPct val="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r>
              <a:rPr lang="fr-FR" sz="1800" dirty="0" smtClean="0">
                <a:solidFill>
                  <a:schemeClr val="tx1"/>
                </a:solidFill>
              </a:rPr>
              <a:t> </a:t>
            </a:r>
            <a:r>
              <a:rPr lang="fr-FR" sz="1800" kern="0" dirty="0">
                <a:ea typeface="ＭＳ Ｐゴシック" pitchFamily="34" charset="-128"/>
              </a:rPr>
              <a:t>Avec </a:t>
            </a:r>
            <a:r>
              <a:rPr lang="fr-FR" sz="1800" kern="0" dirty="0">
                <a:solidFill>
                  <a:srgbClr val="0095D8"/>
                </a:solidFill>
                <a:ea typeface="ＭＳ Ｐゴシック" pitchFamily="34" charset="-128"/>
              </a:rPr>
              <a:t>une configuration « en impasse »</a:t>
            </a:r>
            <a:r>
              <a:rPr lang="fr-FR" sz="1800" kern="0" dirty="0">
                <a:ea typeface="ＭＳ Ｐゴシック" pitchFamily="34" charset="-128"/>
              </a:rPr>
              <a:t>, son emplacement est contraint par un plateau étroit et une urbanisation dense</a:t>
            </a:r>
          </a:p>
          <a:p>
            <a:pPr lvl="1">
              <a:spcBef>
                <a:spcPct val="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r>
              <a:rPr lang="fr-FR" sz="1800" kern="0" dirty="0">
                <a:ea typeface="ＭＳ Ｐゴシック" pitchFamily="34" charset="-128"/>
              </a:rPr>
              <a:t> Avec 16 voies à quai, elle </a:t>
            </a:r>
            <a:r>
              <a:rPr lang="fr-FR" sz="1800" kern="0" dirty="0">
                <a:solidFill>
                  <a:srgbClr val="0095D8"/>
                </a:solidFill>
                <a:ea typeface="ＭＳ Ｐゴシック" pitchFamily="34" charset="-128"/>
              </a:rPr>
              <a:t>ne peut absorber plus de 23 trains par heure</a:t>
            </a:r>
          </a:p>
          <a:p>
            <a:pPr lvl="1">
              <a:spcBef>
                <a:spcPct val="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r>
              <a:rPr lang="fr-FR" sz="1800" kern="0" dirty="0">
                <a:ea typeface="ＭＳ Ｐゴシック" pitchFamily="34" charset="-128"/>
              </a:rPr>
              <a:t> </a:t>
            </a:r>
            <a:r>
              <a:rPr lang="fr-FR" sz="1800" kern="0" dirty="0">
                <a:solidFill>
                  <a:srgbClr val="0095D8"/>
                </a:solidFill>
                <a:ea typeface="ＭＳ Ｐゴシック" pitchFamily="34" charset="-128"/>
              </a:rPr>
              <a:t>4 sites de remisage </a:t>
            </a:r>
            <a:r>
              <a:rPr lang="fr-FR" sz="1800" kern="0" dirty="0">
                <a:ea typeface="ＭＳ Ｐゴシック" pitchFamily="34" charset="-128"/>
              </a:rPr>
              <a:t>entrainent des circulations qui perturbent le service commercial et occupent de la capacité</a:t>
            </a:r>
          </a:p>
          <a:p>
            <a:pPr lvl="1">
              <a:spcBef>
                <a:spcPct val="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r>
              <a:rPr lang="fr-FR" sz="1800" kern="0" dirty="0">
                <a:ea typeface="ＭＳ Ｐゴシック" pitchFamily="34" charset="-128"/>
              </a:rPr>
              <a:t> Un graphique d’occupation des voies saturé : </a:t>
            </a:r>
            <a:r>
              <a:rPr lang="fr-FR" sz="1800" kern="0" dirty="0">
                <a:solidFill>
                  <a:srgbClr val="0095D8"/>
                </a:solidFill>
                <a:ea typeface="ＭＳ Ｐゴシック" pitchFamily="34" charset="-128"/>
              </a:rPr>
              <a:t>aucun train supplémentaire ne peut être reçu en gare</a:t>
            </a:r>
          </a:p>
          <a:p>
            <a:pPr lvl="1">
              <a:spcBef>
                <a:spcPct val="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r>
              <a:rPr lang="fr-FR" sz="1800" kern="0" dirty="0">
                <a:ea typeface="ＭＳ Ｐゴシック" pitchFamily="34" charset="-128"/>
              </a:rPr>
              <a:t> Une qualité de service médiocre : </a:t>
            </a:r>
            <a:r>
              <a:rPr lang="fr-FR" sz="1800" kern="0" dirty="0">
                <a:solidFill>
                  <a:srgbClr val="0095D8"/>
                </a:solidFill>
                <a:ea typeface="ＭＳ Ｐゴシック" pitchFamily="34" charset="-128"/>
              </a:rPr>
              <a:t>seulement 75% des trains partent à l’heure</a:t>
            </a:r>
          </a:p>
          <a:p>
            <a:endParaRPr lang="fr-FR" sz="1800" dirty="0" smtClean="0"/>
          </a:p>
          <a:p>
            <a:endParaRPr lang="fr-FR" sz="1800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C4D32D-C1DC-F447-9A70-B9AF968C352C}" type="slidenum">
              <a:rPr lang="fr-FR" smtClean="0">
                <a:solidFill>
                  <a:srgbClr val="000000"/>
                </a:solidFill>
              </a:rPr>
              <a:pPr/>
              <a:t>22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098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1217613" y="383828"/>
            <a:ext cx="7392987" cy="5969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fr-FR" dirty="0" smtClean="0"/>
              <a:t>La désaturation du nœud ferroviaire marseillais</a:t>
            </a:r>
            <a:endParaRPr lang="fr-FR" dirty="0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475928" y="1340768"/>
            <a:ext cx="8352928" cy="468052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35000"/>
              </a:spcAft>
              <a:buSzPct val="90000"/>
              <a:buFont typeface="Wingdings" pitchFamily="2" charset="2"/>
              <a:defRPr sz="19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50863" indent="-238125" algn="l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10000"/>
              </a:spcAft>
              <a:buClr>
                <a:schemeClr val="accent1"/>
              </a:buClr>
              <a:buSzPct val="90000"/>
              <a:buFont typeface="Wingdings" pitchFamily="2" charset="2"/>
              <a:buChar char="n"/>
              <a:defRPr sz="1700" b="1">
                <a:solidFill>
                  <a:schemeClr val="tx1"/>
                </a:solidFill>
                <a:latin typeface="+mn-lt"/>
                <a:ea typeface="Geneva" charset="-128"/>
              </a:defRPr>
            </a:lvl2pPr>
            <a:lvl3pPr marL="1139825" indent="-296863" algn="l" rtl="0" eaLnBrk="0" fontAlgn="base" hangingPunct="0">
              <a:spcBef>
                <a:spcPct val="30000"/>
              </a:spcBef>
              <a:spcAft>
                <a:spcPct val="0"/>
              </a:spcAft>
              <a:buFont typeface="Symbol" charset="2"/>
              <a:buChar char="¾"/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3pPr>
            <a:lvl4pPr marL="1141413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4pPr>
            <a:lvl5pPr marL="11430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5pPr>
            <a:lvl6pPr marL="16002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6pPr>
            <a:lvl7pPr marL="20574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7pPr>
            <a:lvl8pPr marL="2514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8pPr>
            <a:lvl9pPr marL="29718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9pPr>
          </a:lstStyle>
          <a:p>
            <a:r>
              <a:rPr lang="fr-FR" sz="2000" dirty="0" smtClean="0">
                <a:solidFill>
                  <a:srgbClr val="0095D8"/>
                </a:solidFill>
              </a:rPr>
              <a:t>Des aménagements pour : </a:t>
            </a:r>
          </a:p>
          <a:p>
            <a:pPr lvl="1">
              <a:spcBef>
                <a:spcPct val="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r>
              <a:rPr lang="fr-FR" sz="1800" kern="0" dirty="0">
                <a:solidFill>
                  <a:srgbClr val="0095D8"/>
                </a:solidFill>
                <a:ea typeface="ＭＳ Ｐゴシック" pitchFamily="34" charset="-128"/>
              </a:rPr>
              <a:t>Un doublement de la capacité d’accueil des trains</a:t>
            </a:r>
            <a:r>
              <a:rPr lang="fr-FR" sz="1800" kern="0" dirty="0">
                <a:ea typeface="ＭＳ Ｐゴシック" pitchFamily="34" charset="-128"/>
              </a:rPr>
              <a:t> (</a:t>
            </a:r>
            <a:r>
              <a:rPr lang="fr-FR" sz="1800" kern="0" dirty="0" smtClean="0">
                <a:ea typeface="ＭＳ Ｐゴシック" pitchFamily="34" charset="-128"/>
              </a:rPr>
              <a:t>44 </a:t>
            </a:r>
            <a:r>
              <a:rPr lang="fr-FR" sz="1800" kern="0" dirty="0">
                <a:ea typeface="ＭＳ Ｐゴシック" pitchFamily="34" charset="-128"/>
              </a:rPr>
              <a:t>Trains</a:t>
            </a:r>
            <a:r>
              <a:rPr lang="fr-FR" sz="1800" kern="0" dirty="0" smtClean="0">
                <a:ea typeface="ＭＳ Ｐゴシック" pitchFamily="34" charset="-128"/>
              </a:rPr>
              <a:t>)</a:t>
            </a:r>
          </a:p>
          <a:p>
            <a:pPr lvl="1">
              <a:spcBef>
                <a:spcPct val="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endParaRPr lang="fr-FR" sz="1800" kern="0" dirty="0">
              <a:ea typeface="ＭＳ Ｐゴシック" pitchFamily="34" charset="-128"/>
            </a:endParaRPr>
          </a:p>
          <a:p>
            <a:pPr lvl="1">
              <a:spcBef>
                <a:spcPct val="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r>
              <a:rPr lang="fr-FR" sz="1800" kern="0" dirty="0">
                <a:ea typeface="ＭＳ Ｐゴシック" pitchFamily="34" charset="-128"/>
              </a:rPr>
              <a:t>20 millions de voyageurs en gare de Marseille St Charles à l’horizon 2030 et </a:t>
            </a:r>
            <a:r>
              <a:rPr lang="fr-FR" sz="1800" kern="0" dirty="0">
                <a:solidFill>
                  <a:srgbClr val="0095D8"/>
                </a:solidFill>
                <a:ea typeface="ＭＳ Ｐゴシック" pitchFamily="34" charset="-128"/>
              </a:rPr>
              <a:t>25 millions à </a:t>
            </a:r>
            <a:r>
              <a:rPr lang="fr-FR" sz="1800" kern="0" dirty="0" smtClean="0">
                <a:solidFill>
                  <a:srgbClr val="0095D8"/>
                </a:solidFill>
                <a:ea typeface="ＭＳ Ｐゴシック" pitchFamily="34" charset="-128"/>
              </a:rPr>
              <a:t>long terme</a:t>
            </a:r>
          </a:p>
          <a:p>
            <a:pPr lvl="1">
              <a:spcBef>
                <a:spcPct val="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endParaRPr lang="fr-FR" sz="1800" kern="0" dirty="0">
              <a:ea typeface="ＭＳ Ｐゴシック" pitchFamily="34" charset="-128"/>
            </a:endParaRPr>
          </a:p>
          <a:p>
            <a:pPr lvl="1">
              <a:spcBef>
                <a:spcPct val="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r>
              <a:rPr lang="fr-FR" sz="1800" kern="0" dirty="0">
                <a:solidFill>
                  <a:srgbClr val="0095D8"/>
                </a:solidFill>
                <a:ea typeface="ＭＳ Ｐゴシック" pitchFamily="34" charset="-128"/>
              </a:rPr>
              <a:t>La création de liaisons « diamétrales » performantes et sans rupture de charge</a:t>
            </a:r>
            <a:r>
              <a:rPr lang="fr-FR" sz="1800" kern="0" dirty="0">
                <a:ea typeface="ＭＳ Ｐゴシック" pitchFamily="34" charset="-128"/>
              </a:rPr>
              <a:t> au bénéfice des TER aussi bien que des TGV</a:t>
            </a:r>
          </a:p>
          <a:p>
            <a:pPr lvl="2">
              <a:spcBef>
                <a:spcPct val="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r>
              <a:rPr lang="fr-FR" kern="0" dirty="0" smtClean="0">
                <a:ea typeface="ＭＳ Ｐゴシック" pitchFamily="34" charset="-128"/>
              </a:rPr>
              <a:t>Aubagne </a:t>
            </a:r>
            <a:r>
              <a:rPr lang="fr-FR" kern="0" dirty="0">
                <a:ea typeface="ＭＳ Ｐゴシック" pitchFamily="34" charset="-128"/>
              </a:rPr>
              <a:t>=&gt; Vitrolles Aéroport </a:t>
            </a:r>
            <a:r>
              <a:rPr lang="fr-FR" kern="0" dirty="0" smtClean="0">
                <a:ea typeface="ＭＳ Ｐゴシック" pitchFamily="34" charset="-128"/>
              </a:rPr>
              <a:t>(30 </a:t>
            </a:r>
            <a:r>
              <a:rPr lang="fr-FR" kern="0" dirty="0">
                <a:ea typeface="ＭＳ Ｐゴシック" pitchFamily="34" charset="-128"/>
              </a:rPr>
              <a:t>à </a:t>
            </a:r>
            <a:r>
              <a:rPr lang="fr-FR" kern="0" dirty="0" smtClean="0">
                <a:ea typeface="ＭＳ Ｐゴシック" pitchFamily="34" charset="-128"/>
              </a:rPr>
              <a:t>35 </a:t>
            </a:r>
            <a:r>
              <a:rPr lang="fr-FR" kern="0" dirty="0">
                <a:ea typeface="ＭＳ Ｐゴシック" pitchFamily="34" charset="-128"/>
              </a:rPr>
              <a:t>minutes)</a:t>
            </a:r>
          </a:p>
          <a:p>
            <a:pPr lvl="2">
              <a:spcBef>
                <a:spcPct val="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r>
              <a:rPr lang="fr-FR" kern="0" dirty="0" smtClean="0">
                <a:ea typeface="ＭＳ Ｐゴシック" pitchFamily="34" charset="-128"/>
              </a:rPr>
              <a:t>Aubagne </a:t>
            </a:r>
            <a:r>
              <a:rPr lang="fr-FR" kern="0" dirty="0">
                <a:ea typeface="ＭＳ Ｐゴシック" pitchFamily="34" charset="-128"/>
              </a:rPr>
              <a:t>=&gt; Aix en Provence via </a:t>
            </a:r>
            <a:r>
              <a:rPr lang="fr-FR" kern="0" dirty="0" err="1">
                <a:ea typeface="ＭＳ Ｐゴシック" pitchFamily="34" charset="-128"/>
              </a:rPr>
              <a:t>Blancarde</a:t>
            </a:r>
            <a:r>
              <a:rPr lang="fr-FR" kern="0" dirty="0">
                <a:ea typeface="ＭＳ Ｐゴシック" pitchFamily="34" charset="-128"/>
              </a:rPr>
              <a:t> </a:t>
            </a:r>
            <a:r>
              <a:rPr lang="fr-FR" kern="0" dirty="0" smtClean="0">
                <a:ea typeface="ＭＳ Ｐゴシック" pitchFamily="34" charset="-128"/>
              </a:rPr>
              <a:t>(45 </a:t>
            </a:r>
            <a:r>
              <a:rPr lang="fr-FR" kern="0" dirty="0">
                <a:ea typeface="ＭＳ Ｐゴシック" pitchFamily="34" charset="-128"/>
              </a:rPr>
              <a:t>minutes</a:t>
            </a:r>
            <a:r>
              <a:rPr lang="fr-FR" kern="0" dirty="0" smtClean="0">
                <a:ea typeface="ＭＳ Ｐゴシック" pitchFamily="34" charset="-128"/>
              </a:rPr>
              <a:t>)</a:t>
            </a:r>
          </a:p>
          <a:p>
            <a:pPr lvl="2">
              <a:spcBef>
                <a:spcPct val="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endParaRPr lang="fr-FR" kern="0" dirty="0">
              <a:ea typeface="ＭＳ Ｐゴシック" pitchFamily="34" charset="-128"/>
            </a:endParaRPr>
          </a:p>
          <a:p>
            <a:pPr lvl="1">
              <a:spcBef>
                <a:spcPct val="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r>
              <a:rPr lang="fr-FR" sz="1800" kern="0" dirty="0" smtClean="0">
                <a:solidFill>
                  <a:srgbClr val="0095D8"/>
                </a:solidFill>
                <a:ea typeface="ＭＳ Ｐゴシック" pitchFamily="34" charset="-128"/>
              </a:rPr>
              <a:t>Une exploitation ferroviaire robuste du site</a:t>
            </a:r>
          </a:p>
          <a:p>
            <a:endParaRPr lang="fr-FR" sz="1800" dirty="0"/>
          </a:p>
        </p:txBody>
      </p:sp>
      <p:sp>
        <p:nvSpPr>
          <p:cNvPr id="7" name="Espace réservé du numéro de diapositive 4"/>
          <p:cNvSpPr txBox="1">
            <a:spLocks/>
          </p:cNvSpPr>
          <p:nvPr/>
        </p:nvSpPr>
        <p:spPr bwMode="gray">
          <a:xfrm>
            <a:off x="-7937" y="6212160"/>
            <a:ext cx="846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E87546E7-9BEF-8443-81FD-6E333C45EA8E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C4D32D-C1DC-F447-9A70-B9AF968C352C}" type="slidenum">
              <a:rPr lang="fr-FR" smtClean="0">
                <a:solidFill>
                  <a:srgbClr val="000000"/>
                </a:solidFill>
              </a:rPr>
              <a:pPr/>
              <a:t>23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22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1217613" y="383828"/>
            <a:ext cx="7392987" cy="5969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fr-FR" dirty="0" smtClean="0"/>
              <a:t>La désaturation du nœud ferroviaire marseillais</a:t>
            </a:r>
            <a:endParaRPr lang="fr-FR" dirty="0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691952" y="1196752"/>
            <a:ext cx="7940675" cy="424847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35000"/>
              </a:spcAft>
              <a:buSzPct val="90000"/>
              <a:buFont typeface="Wingdings" pitchFamily="2" charset="2"/>
              <a:defRPr sz="19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50863" indent="-238125" algn="l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10000"/>
              </a:spcAft>
              <a:buClr>
                <a:schemeClr val="accent1"/>
              </a:buClr>
              <a:buSzPct val="90000"/>
              <a:buFont typeface="Wingdings" pitchFamily="2" charset="2"/>
              <a:buChar char="n"/>
              <a:defRPr sz="1700" b="1">
                <a:solidFill>
                  <a:schemeClr val="tx1"/>
                </a:solidFill>
                <a:latin typeface="+mn-lt"/>
                <a:ea typeface="Geneva" charset="-128"/>
              </a:defRPr>
            </a:lvl2pPr>
            <a:lvl3pPr marL="1139825" indent="-296863" algn="l" rtl="0" eaLnBrk="0" fontAlgn="base" hangingPunct="0">
              <a:spcBef>
                <a:spcPct val="30000"/>
              </a:spcBef>
              <a:spcAft>
                <a:spcPct val="0"/>
              </a:spcAft>
              <a:buFont typeface="Symbol" charset="2"/>
              <a:buChar char="¾"/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3pPr>
            <a:lvl4pPr marL="1141413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4pPr>
            <a:lvl5pPr marL="11430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5pPr>
            <a:lvl6pPr marL="16002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6pPr>
            <a:lvl7pPr marL="20574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7pPr>
            <a:lvl8pPr marL="2514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8pPr>
            <a:lvl9pPr marL="29718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9pPr>
          </a:lstStyle>
          <a:p>
            <a:r>
              <a:rPr lang="fr-FR" sz="2000" dirty="0">
                <a:solidFill>
                  <a:srgbClr val="0095D8"/>
                </a:solidFill>
              </a:rPr>
              <a:t>Des aménagements pour : </a:t>
            </a:r>
          </a:p>
          <a:p>
            <a:pPr marL="542925" indent="-276225">
              <a:spcBef>
                <a:spcPct val="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r>
              <a:rPr lang="fr-FR" sz="1800" kern="0" dirty="0">
                <a:solidFill>
                  <a:srgbClr val="0095D8"/>
                </a:solidFill>
                <a:ea typeface="ＭＳ Ｐゴシック" pitchFamily="34" charset="-128"/>
                <a:cs typeface="ＭＳ Ｐゴシック" charset="0"/>
              </a:rPr>
              <a:t>Améliorer la qualité de service rendue aux voyageurs </a:t>
            </a:r>
            <a:r>
              <a:rPr lang="fr-FR" sz="1800" kern="0" dirty="0">
                <a:solidFill>
                  <a:schemeClr val="tx1"/>
                </a:solidFill>
                <a:ea typeface="ＭＳ Ｐゴシック" pitchFamily="34" charset="-128"/>
                <a:cs typeface="ＭＳ Ｐゴシック" charset="0"/>
              </a:rPr>
              <a:t>(ponctualité, nombre de desserte, fréquence</a:t>
            </a:r>
            <a:r>
              <a:rPr lang="fr-FR" sz="1800" kern="0" dirty="0" smtClean="0">
                <a:solidFill>
                  <a:schemeClr val="tx1"/>
                </a:solidFill>
                <a:ea typeface="ＭＳ Ｐゴシック" pitchFamily="34" charset="-128"/>
                <a:cs typeface="ＭＳ Ｐゴシック" charset="0"/>
              </a:rPr>
              <a:t>…)</a:t>
            </a:r>
          </a:p>
          <a:p>
            <a:pPr marL="542925" indent="-276225">
              <a:spcBef>
                <a:spcPct val="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endParaRPr lang="fr-FR" sz="1800" kern="0" dirty="0">
              <a:solidFill>
                <a:schemeClr val="tx1"/>
              </a:solidFill>
              <a:ea typeface="ＭＳ Ｐゴシック" pitchFamily="34" charset="-128"/>
              <a:cs typeface="ＭＳ Ｐゴシック" charset="0"/>
            </a:endParaRPr>
          </a:p>
          <a:p>
            <a:pPr marL="542925" lvl="1" indent="-276225">
              <a:spcBef>
                <a:spcPct val="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r>
              <a:rPr lang="fr-FR" sz="1800" kern="0" dirty="0" smtClean="0">
                <a:ea typeface="ＭＳ Ｐゴシック" pitchFamily="34" charset="-128"/>
              </a:rPr>
              <a:t>3 </a:t>
            </a:r>
            <a:r>
              <a:rPr lang="fr-FR" sz="1800" kern="0" dirty="0">
                <a:ea typeface="ＭＳ Ｐゴシック" pitchFamily="34" charset="-128"/>
              </a:rPr>
              <a:t>TER/h/sens à </a:t>
            </a:r>
            <a:r>
              <a:rPr lang="fr-FR" sz="1800" kern="0" dirty="0">
                <a:solidFill>
                  <a:srgbClr val="0095D8"/>
                </a:solidFill>
                <a:ea typeface="ＭＳ Ｐゴシック" pitchFamily="34" charset="-128"/>
              </a:rPr>
              <a:t>8 TER/h/sens Marseille – Aubagne</a:t>
            </a:r>
            <a:r>
              <a:rPr lang="fr-FR" sz="1800" kern="0" dirty="0">
                <a:ea typeface="ＭＳ Ｐゴシック" pitchFamily="34" charset="-128"/>
              </a:rPr>
              <a:t> dont de 2 à 4 TER/h/sens de Marseille à Toulon </a:t>
            </a:r>
            <a:r>
              <a:rPr lang="fr-FR" sz="1800" kern="0" dirty="0" smtClean="0">
                <a:ea typeface="ＭＳ Ｐゴシック" pitchFamily="34" charset="-128"/>
              </a:rPr>
              <a:t>*</a:t>
            </a:r>
          </a:p>
          <a:p>
            <a:pPr marL="542925" lvl="1" indent="-276225">
              <a:spcBef>
                <a:spcPct val="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endParaRPr lang="fr-FR" sz="1800" kern="0" dirty="0">
              <a:ea typeface="ＭＳ Ｐゴシック" pitchFamily="34" charset="-128"/>
            </a:endParaRPr>
          </a:p>
          <a:p>
            <a:pPr marL="542925" lvl="1" indent="-276225">
              <a:spcBef>
                <a:spcPct val="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r>
              <a:rPr lang="fr-FR" sz="1800" kern="0" dirty="0">
                <a:ea typeface="ＭＳ Ｐゴシック" pitchFamily="34" charset="-128"/>
              </a:rPr>
              <a:t>De 3 TER/h/sens à </a:t>
            </a:r>
            <a:r>
              <a:rPr lang="fr-FR" sz="1800" kern="0" dirty="0">
                <a:solidFill>
                  <a:srgbClr val="0095D8"/>
                </a:solidFill>
                <a:ea typeface="ＭＳ Ｐゴシック" pitchFamily="34" charset="-128"/>
              </a:rPr>
              <a:t>6 TER/h/sens Marseille – Vitrolles </a:t>
            </a:r>
            <a:r>
              <a:rPr lang="fr-FR" sz="1800" kern="0" dirty="0" smtClean="0">
                <a:ea typeface="ＭＳ Ｐゴシック" pitchFamily="34" charset="-128"/>
              </a:rPr>
              <a:t>*</a:t>
            </a:r>
          </a:p>
          <a:p>
            <a:pPr marL="542925" lvl="1" indent="-276225">
              <a:spcBef>
                <a:spcPct val="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endParaRPr lang="fr-FR" sz="1800" kern="0" dirty="0">
              <a:ea typeface="ＭＳ Ｐゴシック" pitchFamily="34" charset="-128"/>
            </a:endParaRPr>
          </a:p>
          <a:p>
            <a:pPr marL="542925" lvl="1" indent="-276225">
              <a:spcBef>
                <a:spcPct val="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r>
              <a:rPr lang="fr-FR" sz="1800" kern="0" dirty="0">
                <a:ea typeface="ＭＳ Ｐゴシック" pitchFamily="34" charset="-128"/>
              </a:rPr>
              <a:t>De 3 TER /h/sens à 6 TER/h/sens </a:t>
            </a:r>
            <a:r>
              <a:rPr lang="fr-FR" sz="1800" kern="0" dirty="0">
                <a:solidFill>
                  <a:srgbClr val="0095D8"/>
                </a:solidFill>
                <a:ea typeface="ＭＳ Ｐゴシック" pitchFamily="34" charset="-128"/>
              </a:rPr>
              <a:t>Marseille – Aix </a:t>
            </a:r>
            <a:r>
              <a:rPr lang="fr-FR" sz="1800" kern="0" dirty="0" smtClean="0">
                <a:ea typeface="ＭＳ Ｐゴシック" pitchFamily="34" charset="-128"/>
              </a:rPr>
              <a:t>*</a:t>
            </a:r>
          </a:p>
          <a:p>
            <a:pPr marL="542925" lvl="1" indent="-276225">
              <a:spcBef>
                <a:spcPct val="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endParaRPr lang="fr-FR" sz="1800" kern="0" dirty="0">
              <a:ea typeface="ＭＳ Ｐゴシック" pitchFamily="34" charset="-128"/>
            </a:endParaRPr>
          </a:p>
          <a:p>
            <a:pPr marL="542925" lvl="1" indent="-276225">
              <a:spcBef>
                <a:spcPct val="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r>
              <a:rPr lang="fr-FR" sz="1800" kern="0" dirty="0" smtClean="0">
                <a:solidFill>
                  <a:schemeClr val="tx1"/>
                </a:solidFill>
                <a:ea typeface="ＭＳ Ｐゴシック" pitchFamily="34" charset="-128"/>
                <a:cs typeface="ＭＳ Ｐゴシック" charset="0"/>
              </a:rPr>
              <a:t>Un </a:t>
            </a:r>
            <a:r>
              <a:rPr lang="fr-FR" sz="1800" kern="0" dirty="0">
                <a:solidFill>
                  <a:srgbClr val="0095D8"/>
                </a:solidFill>
                <a:ea typeface="ＭＳ Ｐゴシック" pitchFamily="34" charset="-128"/>
                <a:cs typeface="ＭＳ Ｐゴシック" charset="0"/>
              </a:rPr>
              <a:t>gain de 15 minutes pour les trains longue distance</a:t>
            </a:r>
            <a:r>
              <a:rPr lang="fr-FR" sz="1800" kern="0" dirty="0">
                <a:solidFill>
                  <a:schemeClr val="tx1"/>
                </a:solidFill>
                <a:ea typeface="ＭＳ Ｐゴシック" pitchFamily="34" charset="-128"/>
                <a:cs typeface="ＭＳ Ｐゴシック" charset="0"/>
              </a:rPr>
              <a:t> </a:t>
            </a:r>
            <a:r>
              <a:rPr lang="fr-FR" sz="1200" kern="0" dirty="0">
                <a:solidFill>
                  <a:schemeClr val="tx1"/>
                </a:solidFill>
                <a:ea typeface="ＭＳ Ｐゴシック" pitchFamily="34" charset="-128"/>
                <a:cs typeface="ＭＳ Ｐゴシック" charset="0"/>
              </a:rPr>
              <a:t>(</a:t>
            </a:r>
            <a:r>
              <a:rPr lang="fr-FR" sz="1200" kern="0" dirty="0" err="1">
                <a:solidFill>
                  <a:schemeClr val="tx1"/>
                </a:solidFill>
                <a:ea typeface="ＭＳ Ｐゴシック" pitchFamily="34" charset="-128"/>
                <a:cs typeface="ＭＳ Ｐゴシック" charset="0"/>
              </a:rPr>
              <a:t>intercités</a:t>
            </a:r>
            <a:r>
              <a:rPr lang="fr-FR" sz="1200" kern="0" dirty="0">
                <a:solidFill>
                  <a:schemeClr val="tx1"/>
                </a:solidFill>
                <a:ea typeface="ＭＳ Ｐゴシック" pitchFamily="34" charset="-128"/>
                <a:cs typeface="ＭＳ Ｐゴシック" charset="0"/>
              </a:rPr>
              <a:t> et TGV)</a:t>
            </a:r>
            <a:r>
              <a:rPr lang="fr-FR" sz="1800" kern="0" dirty="0">
                <a:solidFill>
                  <a:schemeClr val="tx1"/>
                </a:solidFill>
                <a:ea typeface="ＭＳ Ｐゴシック" pitchFamily="34" charset="-128"/>
                <a:cs typeface="ＭＳ Ｐゴシック" charset="0"/>
              </a:rPr>
              <a:t> à destination de Toulon et Nice</a:t>
            </a:r>
          </a:p>
        </p:txBody>
      </p:sp>
      <p:sp>
        <p:nvSpPr>
          <p:cNvPr id="7" name="Espace réservé du numéro de diapositive 4"/>
          <p:cNvSpPr txBox="1">
            <a:spLocks/>
          </p:cNvSpPr>
          <p:nvPr/>
        </p:nvSpPr>
        <p:spPr bwMode="gray">
          <a:xfrm>
            <a:off x="35496" y="6237312"/>
            <a:ext cx="846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E87546E7-9BEF-8443-81FD-6E333C45EA8E}" type="slidenum">
              <a:rPr lang="fr-FR" b="0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fr-FR" b="0" dirty="0">
              <a:solidFill>
                <a:srgbClr val="000000"/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C4D32D-C1DC-F447-9A70-B9AF968C352C}" type="slidenum">
              <a:rPr lang="fr-FR" smtClean="0">
                <a:solidFill>
                  <a:srgbClr val="000000"/>
                </a:solidFill>
              </a:rPr>
              <a:pPr/>
              <a:t>24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628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traversée de Marseille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0509" y="1340768"/>
            <a:ext cx="7457876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FB744-9F1B-6041-90BB-EC633323C5D0}" type="slidenum">
              <a:rPr lang="fr-FR" smtClean="0">
                <a:solidFill>
                  <a:srgbClr val="000000"/>
                </a:solidFill>
              </a:rPr>
              <a:pPr/>
              <a:t>25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025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re 1"/>
          <p:cNvSpPr>
            <a:spLocks noGrp="1"/>
          </p:cNvSpPr>
          <p:nvPr>
            <p:ph type="title" idx="4294967295"/>
          </p:nvPr>
        </p:nvSpPr>
        <p:spPr>
          <a:xfrm>
            <a:off x="1751013" y="0"/>
            <a:ext cx="7392987" cy="1193800"/>
          </a:xfrm>
        </p:spPr>
        <p:txBody>
          <a:bodyPr/>
          <a:lstStyle/>
          <a:p>
            <a:r>
              <a:rPr lang="fr-FR" sz="2800" smtClean="0"/>
              <a:t> Amélioration des trains du quotidien</a:t>
            </a:r>
          </a:p>
        </p:txBody>
      </p:sp>
      <p:sp>
        <p:nvSpPr>
          <p:cNvPr id="37891" name="Espace réservé du numéro de diapositive 3"/>
          <p:cNvSpPr txBox="1">
            <a:spLocks noGrp="1"/>
          </p:cNvSpPr>
          <p:nvPr/>
        </p:nvSpPr>
        <p:spPr bwMode="auto">
          <a:xfrm>
            <a:off x="0" y="6248400"/>
            <a:ext cx="846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r"/>
            <a:fld id="{9F4FDC1A-9C61-41B5-A8F3-6E2CA26D4458}" type="slidenum">
              <a:rPr lang="fr-FR" sz="1200" b="1"/>
              <a:pPr algn="r"/>
              <a:t>26</a:t>
            </a:fld>
            <a:endParaRPr lang="fr-FR" sz="1200" b="1"/>
          </a:p>
        </p:txBody>
      </p:sp>
      <p:pic>
        <p:nvPicPr>
          <p:cNvPr id="3789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250" y="1322388"/>
            <a:ext cx="7680325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C4D32D-C1DC-F447-9A70-B9AF968C352C}" type="slidenum">
              <a:rPr lang="fr-FR" smtClean="0">
                <a:solidFill>
                  <a:srgbClr val="000000"/>
                </a:solidFill>
              </a:rPr>
              <a:pPr/>
              <a:t>26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858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ce réservé du numéro de diapositive 3"/>
          <p:cNvSpPr txBox="1">
            <a:spLocks noGrp="1"/>
          </p:cNvSpPr>
          <p:nvPr/>
        </p:nvSpPr>
        <p:spPr bwMode="auto">
          <a:xfrm>
            <a:off x="0" y="6248400"/>
            <a:ext cx="846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r"/>
            <a:fld id="{FC868EF7-3015-47D2-A1E4-0E30CCA2EBA5}" type="slidenum">
              <a:rPr lang="fr-FR" sz="1200" b="1"/>
              <a:pPr algn="r"/>
              <a:t>27</a:t>
            </a:fld>
            <a:endParaRPr lang="fr-FR" sz="1200" b="1"/>
          </a:p>
        </p:txBody>
      </p:sp>
      <p:grpSp>
        <p:nvGrpSpPr>
          <p:cNvPr id="38916" name="Groupe 51207"/>
          <p:cNvGrpSpPr>
            <a:grpSpLocks/>
          </p:cNvGrpSpPr>
          <p:nvPr/>
        </p:nvGrpSpPr>
        <p:grpSpPr bwMode="auto">
          <a:xfrm>
            <a:off x="279400" y="1241425"/>
            <a:ext cx="8864600" cy="5265738"/>
            <a:chOff x="1051997" y="817031"/>
            <a:chExt cx="8278278" cy="4035384"/>
          </a:xfrm>
        </p:grpSpPr>
        <p:sp>
          <p:nvSpPr>
            <p:cNvPr id="7" name="Ellipse 6"/>
            <p:cNvSpPr>
              <a:spLocks noChangeArrowheads="1"/>
            </p:cNvSpPr>
            <p:nvPr/>
          </p:nvSpPr>
          <p:spPr bwMode="auto">
            <a:xfrm>
              <a:off x="3357284" y="3517830"/>
              <a:ext cx="1607030" cy="1097352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fr-FR" sz="1100" b="1" dirty="0">
                  <a:ea typeface="ＭＳ Ｐゴシック" pitchFamily="-84" charset="-128"/>
                </a:rPr>
                <a:t>Augmentation capacité des voies maritimes</a:t>
              </a:r>
            </a:p>
            <a:p>
              <a:pPr algn="ctr">
                <a:defRPr/>
              </a:pPr>
              <a:r>
                <a:rPr lang="fr-FR" sz="1100" b="1" dirty="0">
                  <a:ea typeface="ＭＳ Ｐゴシック" pitchFamily="-84" charset="-128"/>
                </a:rPr>
                <a:t>4 TER/h/sens</a:t>
              </a:r>
            </a:p>
          </p:txBody>
        </p:sp>
        <p:sp>
          <p:nvSpPr>
            <p:cNvPr id="8" name="Ellipse 7"/>
            <p:cNvSpPr>
              <a:spLocks noChangeArrowheads="1"/>
            </p:cNvSpPr>
            <p:nvPr/>
          </p:nvSpPr>
          <p:spPr bwMode="auto">
            <a:xfrm>
              <a:off x="3708636" y="2791535"/>
              <a:ext cx="1553660" cy="927031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fr-FR" sz="1100" b="1" dirty="0">
                  <a:ea typeface="ＭＳ Ｐゴシック" pitchFamily="-84" charset="-128"/>
                </a:rPr>
                <a:t>2ième voie Marseille – Aix</a:t>
              </a:r>
            </a:p>
            <a:p>
              <a:pPr algn="ctr">
                <a:defRPr/>
              </a:pPr>
              <a:r>
                <a:rPr lang="fr-FR" sz="1100" b="1" dirty="0">
                  <a:ea typeface="ＭＳ Ｐゴシック" pitchFamily="-84" charset="-128"/>
                </a:rPr>
                <a:t>4 TER/h/sens</a:t>
              </a:r>
            </a:p>
          </p:txBody>
        </p:sp>
        <p:sp>
          <p:nvSpPr>
            <p:cNvPr id="9" name="Forme 8"/>
            <p:cNvSpPr/>
            <p:nvPr/>
          </p:nvSpPr>
          <p:spPr>
            <a:xfrm>
              <a:off x="1412245" y="817031"/>
              <a:ext cx="5563821" cy="3928325"/>
            </a:xfrm>
            <a:prstGeom prst="swooshArrow">
              <a:avLst>
                <a:gd name="adj1" fmla="val 25000"/>
                <a:gd name="adj2" fmla="val 16379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Ellipse 9"/>
            <p:cNvSpPr>
              <a:spLocks noChangeArrowheads="1"/>
            </p:cNvSpPr>
            <p:nvPr/>
          </p:nvSpPr>
          <p:spPr bwMode="auto">
            <a:xfrm>
              <a:off x="4977656" y="2087137"/>
              <a:ext cx="1719700" cy="1054772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fr-FR" sz="1100" dirty="0">
                <a:ea typeface="ＭＳ Ｐゴシック" pitchFamily="-84" charset="-128"/>
              </a:endParaRPr>
            </a:p>
            <a:p>
              <a:pPr algn="ctr">
                <a:defRPr/>
              </a:pPr>
              <a:r>
                <a:rPr lang="fr-FR" sz="1100" b="1" dirty="0">
                  <a:ea typeface="ＭＳ Ｐゴシック" pitchFamily="-84" charset="-128"/>
                </a:rPr>
                <a:t>Nœud ferroviaire Marseillais </a:t>
              </a:r>
            </a:p>
            <a:p>
              <a:pPr algn="ctr">
                <a:defRPr/>
              </a:pPr>
              <a:r>
                <a:rPr lang="fr-FR" sz="1100" b="1" dirty="0">
                  <a:ea typeface="ＭＳ Ｐゴシック" pitchFamily="-84" charset="-128"/>
                </a:rPr>
                <a:t>Développement TER + GL</a:t>
              </a:r>
            </a:p>
            <a:p>
              <a:pPr algn="ctr">
                <a:defRPr/>
              </a:pPr>
              <a:r>
                <a:rPr lang="fr-FR" sz="1100" b="1" dirty="0">
                  <a:ea typeface="ＭＳ Ｐゴシック" pitchFamily="-84" charset="-128"/>
                </a:rPr>
                <a:t>Robustesse</a:t>
              </a:r>
            </a:p>
            <a:p>
              <a:pPr algn="ctr">
                <a:defRPr/>
              </a:pPr>
              <a:r>
                <a:rPr lang="fr-FR" sz="1100" b="1" dirty="0">
                  <a:ea typeface="ＭＳ Ｐゴシック" pitchFamily="-84" charset="-128"/>
                </a:rPr>
                <a:t>Productivité</a:t>
              </a:r>
            </a:p>
            <a:p>
              <a:pPr algn="ctr">
                <a:defRPr/>
              </a:pPr>
              <a:endParaRPr lang="fr-FR" sz="900" dirty="0">
                <a:solidFill>
                  <a:srgbClr val="FFFFFF"/>
                </a:solidFill>
                <a:ea typeface="ＭＳ Ｐゴシック" pitchFamily="-84" charset="-128"/>
              </a:endParaRPr>
            </a:p>
          </p:txBody>
        </p:sp>
        <p:sp>
          <p:nvSpPr>
            <p:cNvPr id="11" name="Ellipse 10"/>
            <p:cNvSpPr>
              <a:spLocks noChangeArrowheads="1"/>
            </p:cNvSpPr>
            <p:nvPr/>
          </p:nvSpPr>
          <p:spPr bwMode="auto">
            <a:xfrm>
              <a:off x="2332877" y="2781802"/>
              <a:ext cx="1684120" cy="1137498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fr-FR" sz="1100" b="1" dirty="0">
                  <a:ea typeface="ＭＳ Ｐゴシック" pitchFamily="-84" charset="-128"/>
                </a:rPr>
                <a:t>Plateau ferroviaire St Charles</a:t>
              </a:r>
            </a:p>
            <a:p>
              <a:pPr algn="ctr">
                <a:defRPr/>
              </a:pPr>
              <a:r>
                <a:rPr lang="fr-FR" sz="1100" b="1" dirty="0">
                  <a:ea typeface="ＭＳ Ｐゴシック" pitchFamily="-84" charset="-128"/>
                </a:rPr>
                <a:t>Remisage et robustesse du complexe ferroviaire</a:t>
              </a:r>
            </a:p>
          </p:txBody>
        </p:sp>
        <p:sp>
          <p:nvSpPr>
            <p:cNvPr id="12" name="Ellipse 11"/>
            <p:cNvSpPr>
              <a:spLocks noChangeArrowheads="1"/>
            </p:cNvSpPr>
            <p:nvPr/>
          </p:nvSpPr>
          <p:spPr bwMode="auto">
            <a:xfrm>
              <a:off x="1745807" y="3907135"/>
              <a:ext cx="1753798" cy="94528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fr-FR" sz="1100" b="1" dirty="0">
                  <a:ea typeface="ＭＳ Ｐゴシック" pitchFamily="-84" charset="-128"/>
                </a:rPr>
                <a:t>3ième voie </a:t>
              </a:r>
            </a:p>
            <a:p>
              <a:pPr algn="ctr">
                <a:defRPr/>
              </a:pPr>
              <a:r>
                <a:rPr lang="fr-FR" sz="1100" b="1" dirty="0">
                  <a:ea typeface="ＭＳ Ｐゴシック" pitchFamily="-84" charset="-128"/>
                </a:rPr>
                <a:t>Marseille – Aubagne</a:t>
              </a:r>
            </a:p>
            <a:p>
              <a:pPr algn="ctr">
                <a:defRPr/>
              </a:pPr>
              <a:r>
                <a:rPr lang="fr-FR" sz="1100" b="1" dirty="0">
                  <a:ea typeface="ＭＳ Ｐゴシック" pitchFamily="-84" charset="-128"/>
                </a:rPr>
                <a:t>6 TER/h/sens</a:t>
              </a: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6074849" y="1521608"/>
              <a:ext cx="954586" cy="35375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b="1" dirty="0">
                  <a:ln>
                    <a:solidFill>
                      <a:srgbClr val="FFFFFF"/>
                    </a:solidFill>
                  </a:ln>
                  <a:ea typeface="ＭＳ Ｐゴシック" pitchFamily="-84" charset="-128"/>
                </a:rPr>
                <a:t>2030</a:t>
              </a: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3474523" y="2411966"/>
              <a:ext cx="850832" cy="35375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b="1" dirty="0">
                  <a:ln>
                    <a:solidFill>
                      <a:srgbClr val="FFFFFF"/>
                    </a:solidFill>
                  </a:ln>
                  <a:ea typeface="ＭＳ Ｐゴシック" pitchFamily="-84" charset="-128"/>
                </a:rPr>
                <a:t>2020</a:t>
              </a: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1051997" y="4392076"/>
              <a:ext cx="898987" cy="35375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b="1" dirty="0">
                  <a:ln>
                    <a:solidFill>
                      <a:srgbClr val="FFFFFF"/>
                    </a:solidFill>
                  </a:ln>
                  <a:ea typeface="ＭＳ Ｐゴシック" pitchFamily="-84" charset="-128"/>
                </a:rPr>
                <a:t>2015</a:t>
              </a: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6739475" y="883569"/>
              <a:ext cx="2590800" cy="2228644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marL="982663" indent="-982663" defTabSz="617538">
                <a:defRPr/>
              </a:pPr>
              <a:r>
                <a:rPr lang="fr-FR" dirty="0">
                  <a:ln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  <a:solidFill>
                    <a:srgbClr val="0070C0"/>
                  </a:solidFill>
                  <a:ea typeface="ＭＳ Ｐゴシック" pitchFamily="-84" charset="-128"/>
                </a:rPr>
                <a:t>+  de trains </a:t>
              </a:r>
              <a:r>
                <a:rPr lang="fr-FR" sz="1000" dirty="0">
                  <a:ln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  <a:solidFill>
                    <a:srgbClr val="0070C0"/>
                  </a:solidFill>
                  <a:ea typeface="ＭＳ Ｐゴシック" pitchFamily="-84" charset="-128"/>
                </a:rPr>
                <a:t>(6 à 8 TER/h/sens sur les axes structurants)</a:t>
              </a:r>
              <a:endParaRPr lang="fr-FR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rgbClr val="0070C0"/>
                </a:solidFill>
                <a:ea typeface="ＭＳ Ｐゴシック" pitchFamily="-84" charset="-128"/>
              </a:endParaRPr>
            </a:p>
            <a:p>
              <a:pPr marL="982663" indent="-982663">
                <a:defRPr/>
              </a:pPr>
              <a:r>
                <a:rPr lang="fr-FR" dirty="0">
                  <a:ln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  <a:solidFill>
                    <a:srgbClr val="0070C0"/>
                  </a:solidFill>
                  <a:ea typeface="ＭＳ Ｐゴシック" pitchFamily="-84" charset="-128"/>
                </a:rPr>
                <a:t>+ nouveaux services</a:t>
              </a:r>
            </a:p>
            <a:p>
              <a:pPr marL="982663">
                <a:defRPr/>
              </a:pPr>
              <a:r>
                <a:rPr lang="fr-FR" sz="1050" dirty="0">
                  <a:ln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  <a:solidFill>
                    <a:srgbClr val="0070C0"/>
                  </a:solidFill>
                  <a:ea typeface="ＭＳ Ｐゴシック" pitchFamily="-84" charset="-128"/>
                </a:rPr>
                <a:t>(Aix-Aubagne,</a:t>
              </a:r>
            </a:p>
            <a:p>
              <a:pPr marL="982663">
                <a:defRPr/>
              </a:pPr>
              <a:r>
                <a:rPr lang="fr-FR" sz="1050" dirty="0">
                  <a:ln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  <a:solidFill>
                    <a:srgbClr val="0070C0"/>
                  </a:solidFill>
                  <a:ea typeface="ＭＳ Ｐゴシック" pitchFamily="-84" charset="-128"/>
                </a:rPr>
                <a:t> Aubagne-Vitrolles)</a:t>
              </a:r>
            </a:p>
            <a:p>
              <a:pPr marL="982663" indent="-982663">
                <a:defRPr/>
              </a:pPr>
              <a:r>
                <a:rPr lang="fr-FR" dirty="0">
                  <a:ln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  <a:solidFill>
                    <a:srgbClr val="0070C0"/>
                  </a:solidFill>
                  <a:ea typeface="ＭＳ Ｐゴシック" pitchFamily="-84" charset="-128"/>
                </a:rPr>
                <a:t>+ de qualité </a:t>
              </a:r>
              <a:r>
                <a:rPr lang="fr-FR" sz="1100" dirty="0">
                  <a:ln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  <a:solidFill>
                    <a:srgbClr val="0070C0"/>
                  </a:solidFill>
                  <a:ea typeface="ＭＳ Ｐゴシック" pitchFamily="-84" charset="-128"/>
                </a:rPr>
                <a:t>( taux de ponctualité,…)</a:t>
              </a:r>
              <a:endParaRPr lang="fr-FR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rgbClr val="0070C0"/>
                </a:solidFill>
                <a:ea typeface="ＭＳ Ｐゴシック" pitchFamily="-84" charset="-128"/>
              </a:endParaRPr>
            </a:p>
            <a:p>
              <a:pPr>
                <a:defRPr/>
              </a:pPr>
              <a:r>
                <a:rPr lang="fr-FR" dirty="0">
                  <a:ln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  <a:solidFill>
                    <a:srgbClr val="0070C0"/>
                  </a:solidFill>
                  <a:ea typeface="ＭＳ Ｐゴシック" pitchFamily="-84" charset="-128"/>
                </a:rPr>
                <a:t>+ de voyageurs</a:t>
              </a:r>
            </a:p>
            <a:p>
              <a:pPr indent="982663">
                <a:defRPr/>
              </a:pPr>
              <a:r>
                <a:rPr lang="fr-FR" sz="1100" dirty="0">
                  <a:ln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  <a:solidFill>
                    <a:srgbClr val="0070C0"/>
                  </a:solidFill>
                  <a:ea typeface="ＭＳ Ｐゴシック" pitchFamily="-84" charset="-128"/>
                </a:rPr>
                <a:t>(21 millions)</a:t>
              </a:r>
            </a:p>
          </p:txBody>
        </p:sp>
      </p:grpSp>
      <p:sp>
        <p:nvSpPr>
          <p:cNvPr id="17" name="Titre 1"/>
          <p:cNvSpPr txBox="1">
            <a:spLocks/>
          </p:cNvSpPr>
          <p:nvPr/>
        </p:nvSpPr>
        <p:spPr bwMode="white">
          <a:xfrm>
            <a:off x="971550" y="0"/>
            <a:ext cx="7392988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0" hangingPunct="0">
              <a:defRPr/>
            </a:pPr>
            <a:r>
              <a:rPr lang="fr-FR" sz="2800" b="1" kern="0" dirty="0">
                <a:solidFill>
                  <a:schemeClr val="bg1"/>
                </a:solidFill>
                <a:latin typeface="+mj-lt"/>
                <a:cs typeface="ＭＳ Ｐゴシック" charset="-128"/>
              </a:rPr>
              <a:t> Des aménagements progressifs dès 2015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C4D32D-C1DC-F447-9A70-B9AF968C352C}" type="slidenum">
              <a:rPr lang="fr-FR" smtClean="0">
                <a:solidFill>
                  <a:srgbClr val="000000"/>
                </a:solidFill>
              </a:rPr>
              <a:pPr/>
              <a:t>27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412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>
                <a:latin typeface="Arial" charset="0"/>
                <a:ea typeface="ＭＳ Ｐゴシック" charset="0"/>
                <a:cs typeface="ＭＳ Ｐゴシック" charset="0"/>
              </a:rPr>
              <a:t>L’offre de service</a:t>
            </a:r>
            <a:br>
              <a:rPr lang="fr-FR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fr-FR" dirty="0" smtClean="0">
                <a:latin typeface="Arial" charset="0"/>
                <a:ea typeface="ＭＳ Ｐゴシック" charset="0"/>
                <a:cs typeface="ＭＳ Ｐゴシック" charset="0"/>
              </a:rPr>
              <a:t>sur l’aire azuréenne</a:t>
            </a:r>
            <a:endParaRPr lang="fr-FR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Font typeface="Wingdings" charset="0"/>
              <a:buNone/>
            </a:pPr>
            <a:r>
              <a:rPr lang="fr-FR" dirty="0" smtClean="0">
                <a:latin typeface="Arial" charset="0"/>
                <a:ea typeface="ＭＳ Ｐゴシック" charset="0"/>
                <a:cs typeface="ＭＳ Ｐゴシック" charset="0"/>
              </a:rPr>
              <a:t>Séquence 3.2</a:t>
            </a:r>
            <a:endParaRPr lang="fr-FR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053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re 1"/>
          <p:cNvSpPr>
            <a:spLocks noGrp="1"/>
          </p:cNvSpPr>
          <p:nvPr>
            <p:ph type="title" idx="4294967295"/>
          </p:nvPr>
        </p:nvSpPr>
        <p:spPr>
          <a:xfrm>
            <a:off x="1751013" y="0"/>
            <a:ext cx="7392987" cy="1193800"/>
          </a:xfrm>
        </p:spPr>
        <p:txBody>
          <a:bodyPr/>
          <a:lstStyle/>
          <a:p>
            <a:r>
              <a:rPr lang="fr-FR" sz="2800" smtClean="0"/>
              <a:t>Une première section de ligne nouvelle</a:t>
            </a:r>
          </a:p>
        </p:txBody>
      </p:sp>
      <p:sp>
        <p:nvSpPr>
          <p:cNvPr id="33795" name="Espace réservé du numéro de diapositive 3"/>
          <p:cNvSpPr txBox="1">
            <a:spLocks noGrp="1"/>
          </p:cNvSpPr>
          <p:nvPr/>
        </p:nvSpPr>
        <p:spPr bwMode="auto">
          <a:xfrm>
            <a:off x="0" y="6248400"/>
            <a:ext cx="846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r"/>
            <a:fld id="{77DFEDA6-FDC9-4E09-9F78-96341A4C9C73}" type="slidenum">
              <a:rPr lang="fr-FR" sz="1200" b="1"/>
              <a:pPr algn="r"/>
              <a:t>29</a:t>
            </a:fld>
            <a:endParaRPr lang="fr-FR" sz="1200" b="1"/>
          </a:p>
        </p:txBody>
      </p:sp>
      <p:pic>
        <p:nvPicPr>
          <p:cNvPr id="33797" name="Image 7" descr="Carte_Boucle-TGV-page4-v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445" r="10733" b="24445"/>
          <a:stretch>
            <a:fillRect/>
          </a:stretch>
        </p:blipFill>
        <p:spPr bwMode="auto">
          <a:xfrm>
            <a:off x="0" y="1219200"/>
            <a:ext cx="9144000" cy="4800600"/>
          </a:xfrm>
          <a:prstGeom prst="rect">
            <a:avLst/>
          </a:prstGeom>
          <a:solidFill>
            <a:srgbClr val="CDE7F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Rectangle 3"/>
          <p:cNvSpPr>
            <a:spLocks noChangeArrowheads="1"/>
          </p:cNvSpPr>
          <p:nvPr/>
        </p:nvSpPr>
        <p:spPr bwMode="auto">
          <a:xfrm>
            <a:off x="228600" y="1371600"/>
            <a:ext cx="3581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42900" indent="-342900" eaLnBrk="0" hangingPunct="0">
              <a:spcAft>
                <a:spcPts val="300"/>
              </a:spcAft>
              <a:buSzPct val="90000"/>
              <a:buFont typeface="Wingdings" pitchFamily="2" charset="2"/>
              <a:buNone/>
            </a:pPr>
            <a:r>
              <a:rPr lang="fr-FR" sz="1900" b="1">
                <a:solidFill>
                  <a:schemeClr val="accent1"/>
                </a:solidFill>
              </a:rPr>
              <a:t>Pour désaturer le littoral</a:t>
            </a:r>
          </a:p>
          <a:p>
            <a:pPr marL="342900" indent="-342900" eaLnBrk="0" hangingPunct="0">
              <a:spcAft>
                <a:spcPts val="300"/>
              </a:spcAft>
              <a:buSzPct val="90000"/>
              <a:buFont typeface="Wingdings" pitchFamily="2" charset="2"/>
              <a:buChar char="à"/>
            </a:pPr>
            <a:r>
              <a:rPr lang="fr-FR" sz="1900" b="1">
                <a:sym typeface="Wingdings" pitchFamily="2" charset="2"/>
              </a:rPr>
              <a:t>Plus de fiabilité</a:t>
            </a:r>
          </a:p>
          <a:p>
            <a:pPr marL="342900" indent="-342900" eaLnBrk="0" hangingPunct="0">
              <a:spcAft>
                <a:spcPts val="300"/>
              </a:spcAft>
              <a:buSzPct val="90000"/>
              <a:buFont typeface="Wingdings" pitchFamily="2" charset="2"/>
              <a:buChar char="à"/>
            </a:pPr>
            <a:r>
              <a:rPr lang="fr-FR" sz="1900" b="1">
                <a:sym typeface="Wingdings" pitchFamily="2" charset="2"/>
              </a:rPr>
              <a:t>Plus régularité</a:t>
            </a:r>
          </a:p>
          <a:p>
            <a:pPr marL="342900" indent="-342900" eaLnBrk="0" hangingPunct="0">
              <a:spcAft>
                <a:spcPts val="300"/>
              </a:spcAft>
              <a:buSzPct val="90000"/>
              <a:buFont typeface="Wingdings" pitchFamily="2" charset="2"/>
              <a:buChar char="à"/>
            </a:pPr>
            <a:r>
              <a:rPr lang="fr-FR" sz="1900" b="1">
                <a:sym typeface="Wingdings" pitchFamily="2" charset="2"/>
              </a:rPr>
              <a:t>Plus de TGV</a:t>
            </a:r>
            <a:endParaRPr lang="fr-FR" sz="1900" b="1"/>
          </a:p>
          <a:p>
            <a:pPr marL="550863" lvl="1" indent="-238125" eaLnBrk="0" hangingPunct="0">
              <a:lnSpc>
                <a:spcPct val="95000"/>
              </a:lnSpc>
              <a:spcBef>
                <a:spcPct val="50000"/>
              </a:spcBef>
              <a:spcAft>
                <a:spcPct val="10000"/>
              </a:spcAft>
              <a:buClr>
                <a:srgbClr val="B6CA00"/>
              </a:buClr>
              <a:buSzPct val="90000"/>
              <a:buFont typeface="Wingdings" pitchFamily="2" charset="2"/>
              <a:buChar char="§"/>
            </a:pPr>
            <a:endParaRPr lang="fr-FR" sz="1700" b="1"/>
          </a:p>
          <a:p>
            <a:pPr marL="342900" indent="-342900" eaLnBrk="0" hangingPunct="0">
              <a:spcBef>
                <a:spcPct val="20000"/>
              </a:spcBef>
              <a:spcAft>
                <a:spcPct val="35000"/>
              </a:spcAft>
              <a:buSzPct val="90000"/>
              <a:buFont typeface="Wingdings" pitchFamily="2" charset="2"/>
              <a:buNone/>
            </a:pPr>
            <a:endParaRPr lang="fr-FR" sz="1900" b="1">
              <a:solidFill>
                <a:srgbClr val="B6CA00"/>
              </a:solidFill>
            </a:endParaRPr>
          </a:p>
        </p:txBody>
      </p:sp>
      <p:sp>
        <p:nvSpPr>
          <p:cNvPr id="33799" name="Rectangle 3"/>
          <p:cNvSpPr>
            <a:spLocks noChangeArrowheads="1"/>
          </p:cNvSpPr>
          <p:nvPr/>
        </p:nvSpPr>
        <p:spPr bwMode="auto">
          <a:xfrm>
            <a:off x="6400800" y="4648200"/>
            <a:ext cx="2514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>
              <a:spcAft>
                <a:spcPts val="300"/>
              </a:spcAft>
              <a:buSzPct val="90000"/>
              <a:buFont typeface="Wingdings" pitchFamily="2" charset="2"/>
              <a:buNone/>
            </a:pPr>
            <a:r>
              <a:rPr lang="fr-FR" sz="1900" b="1">
                <a:solidFill>
                  <a:srgbClr val="000000"/>
                </a:solidFill>
              </a:rPr>
              <a:t>Une ligne nouvelle en tunnel sur plus de  </a:t>
            </a:r>
            <a:r>
              <a:rPr lang="fr-FR" sz="1900" b="1">
                <a:solidFill>
                  <a:schemeClr val="accent1"/>
                </a:solidFill>
              </a:rPr>
              <a:t>80% </a:t>
            </a:r>
            <a:r>
              <a:rPr lang="fr-FR" sz="1900" b="1">
                <a:solidFill>
                  <a:srgbClr val="000000"/>
                </a:solidFill>
              </a:rPr>
              <a:t>de son parcours</a:t>
            </a:r>
          </a:p>
          <a:p>
            <a:pPr marL="550863" lvl="1" indent="-238125" eaLnBrk="0" hangingPunct="0">
              <a:lnSpc>
                <a:spcPct val="95000"/>
              </a:lnSpc>
              <a:spcBef>
                <a:spcPct val="50000"/>
              </a:spcBef>
              <a:spcAft>
                <a:spcPct val="10000"/>
              </a:spcAft>
              <a:buClr>
                <a:srgbClr val="B6CA00"/>
              </a:buClr>
              <a:buSzPct val="90000"/>
              <a:buFont typeface="Wingdings" pitchFamily="2" charset="2"/>
              <a:buChar char="§"/>
            </a:pPr>
            <a:endParaRPr lang="fr-FR" sz="1700" b="1">
              <a:solidFill>
                <a:srgbClr val="000000"/>
              </a:solidFill>
            </a:endParaRPr>
          </a:p>
          <a:p>
            <a:pPr eaLnBrk="0" hangingPunct="0">
              <a:spcBef>
                <a:spcPct val="20000"/>
              </a:spcBef>
              <a:spcAft>
                <a:spcPct val="35000"/>
              </a:spcAft>
              <a:buSzPct val="90000"/>
              <a:buFont typeface="Wingdings" pitchFamily="2" charset="2"/>
              <a:buNone/>
            </a:pPr>
            <a:endParaRPr lang="fr-FR" sz="1900" b="1">
              <a:solidFill>
                <a:srgbClr val="000000"/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C4D32D-C1DC-F447-9A70-B9AF968C352C}" type="slidenum">
              <a:rPr lang="fr-FR" smtClean="0">
                <a:solidFill>
                  <a:srgbClr val="000000"/>
                </a:solidFill>
              </a:rPr>
              <a:pPr/>
              <a:t>29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238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5213" y="1779364"/>
            <a:ext cx="7392987" cy="4025900"/>
          </a:xfrm>
        </p:spPr>
        <p:txBody>
          <a:bodyPr/>
          <a:lstStyle/>
          <a:p>
            <a:r>
              <a:rPr lang="fr-FR" sz="6600" dirty="0" smtClean="0">
                <a:latin typeface="Arial" charset="0"/>
                <a:ea typeface="ＭＳ Ｐゴシック" charset="0"/>
                <a:cs typeface="ＭＳ Ｐゴシック" charset="0"/>
              </a:rPr>
              <a:t>Les objectifs du projet et les acquis de la concertation</a:t>
            </a:r>
            <a:endParaRPr lang="fr-FR" sz="6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Font typeface="Wingdings" charset="0"/>
              <a:buNone/>
            </a:pPr>
            <a:r>
              <a:rPr lang="fr-FR" dirty="0" smtClean="0">
                <a:latin typeface="Arial" charset="0"/>
                <a:ea typeface="ＭＳ Ｐゴシック" charset="0"/>
                <a:cs typeface="ＭＳ Ｐゴシック" charset="0"/>
              </a:rPr>
              <a:t>Séquence 1</a:t>
            </a:r>
            <a:endParaRPr lang="fr-FR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446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1217613" y="383828"/>
            <a:ext cx="7392987" cy="5969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fr-FR" dirty="0" smtClean="0"/>
              <a:t>Le nœud ferroviaire niçois est tout aussi saturé</a:t>
            </a:r>
            <a:endParaRPr lang="fr-FR" dirty="0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475928" y="1421160"/>
            <a:ext cx="8496944" cy="460851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35000"/>
              </a:spcAft>
              <a:buSzPct val="90000"/>
              <a:buFont typeface="Wingdings" pitchFamily="2" charset="2"/>
              <a:defRPr sz="19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50863" indent="-238125" algn="l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10000"/>
              </a:spcAft>
              <a:buClr>
                <a:schemeClr val="accent1"/>
              </a:buClr>
              <a:buSzPct val="90000"/>
              <a:buFont typeface="Wingdings" pitchFamily="2" charset="2"/>
              <a:buChar char="n"/>
              <a:defRPr sz="1700" b="1">
                <a:solidFill>
                  <a:schemeClr val="tx1"/>
                </a:solidFill>
                <a:latin typeface="+mn-lt"/>
                <a:ea typeface="Geneva" charset="-128"/>
              </a:defRPr>
            </a:lvl2pPr>
            <a:lvl3pPr marL="1139825" indent="-296863" algn="l" rtl="0" eaLnBrk="0" fontAlgn="base" hangingPunct="0">
              <a:spcBef>
                <a:spcPct val="30000"/>
              </a:spcBef>
              <a:spcAft>
                <a:spcPct val="0"/>
              </a:spcAft>
              <a:buFont typeface="Symbol" charset="2"/>
              <a:buChar char="¾"/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3pPr>
            <a:lvl4pPr marL="1141413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4pPr>
            <a:lvl5pPr marL="11430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5pPr>
            <a:lvl6pPr marL="16002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6pPr>
            <a:lvl7pPr marL="20574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7pPr>
            <a:lvl8pPr marL="2514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8pPr>
            <a:lvl9pPr marL="29718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9pPr>
          </a:lstStyle>
          <a:p>
            <a:r>
              <a:rPr lang="fr-FR" sz="2000" dirty="0" smtClean="0">
                <a:solidFill>
                  <a:srgbClr val="0095D8"/>
                </a:solidFill>
              </a:rPr>
              <a:t>La réalisation d’une « boucle ferroviaire azuréenne» nécessaire : </a:t>
            </a:r>
            <a:endParaRPr lang="fr-FR" dirty="0" smtClean="0">
              <a:solidFill>
                <a:srgbClr val="0095D8"/>
              </a:solidFill>
            </a:endParaRPr>
          </a:p>
          <a:p>
            <a:pPr marL="342900" indent="-342900">
              <a:buFont typeface="Courier New" pitchFamily="49" charset="0"/>
              <a:buChar char="o"/>
            </a:pPr>
            <a:r>
              <a:rPr lang="fr-FR" dirty="0" smtClean="0">
                <a:solidFill>
                  <a:schemeClr val="tx1"/>
                </a:solidFill>
              </a:rPr>
              <a:t>La ligne Cannes-Monaco est saturée, avec une fréquentation importante (juste après l’Ile de France) et 4 gares à plus de 2 millions de passagers : Nice, Antibes, Cannes et Monaco</a:t>
            </a:r>
          </a:p>
          <a:p>
            <a:pPr marL="342900" indent="-342900">
              <a:spcBef>
                <a:spcPts val="1200"/>
              </a:spcBef>
              <a:buFont typeface="Courier New" pitchFamily="49" charset="0"/>
              <a:buChar char="o"/>
            </a:pPr>
            <a:r>
              <a:rPr lang="fr-FR" dirty="0" smtClean="0">
                <a:solidFill>
                  <a:schemeClr val="tx1"/>
                </a:solidFill>
              </a:rPr>
              <a:t>Une qualité de service médiocre et aucun itinéraire alternatif en cas de perturbation</a:t>
            </a:r>
          </a:p>
          <a:p>
            <a:pPr marL="342900" indent="-342900">
              <a:buFont typeface="Courier New" pitchFamily="49" charset="0"/>
              <a:buChar char="o"/>
            </a:pPr>
            <a:r>
              <a:rPr lang="fr-FR" dirty="0" smtClean="0">
                <a:solidFill>
                  <a:schemeClr val="tx1"/>
                </a:solidFill>
              </a:rPr>
              <a:t>Un réseau en limite de capacité malgré les projets d’amélioration de capacité en cours ou déjà réalisés.</a:t>
            </a:r>
          </a:p>
          <a:p>
            <a:pPr>
              <a:buFont typeface="Wingdings" pitchFamily="2" charset="2"/>
              <a:buChar char="§"/>
            </a:pPr>
            <a:endParaRPr lang="fr-FR" dirty="0" smtClean="0"/>
          </a:p>
          <a:p>
            <a:endParaRPr lang="fr-FR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xfrm>
            <a:off x="-36512" y="6237312"/>
            <a:ext cx="846138" cy="457200"/>
          </a:xfrm>
        </p:spPr>
        <p:txBody>
          <a:bodyPr/>
          <a:lstStyle/>
          <a:p>
            <a:fld id="{79C4D32D-C1DC-F447-9A70-B9AF968C352C}" type="slidenum">
              <a:rPr lang="fr-FR" smtClean="0">
                <a:solidFill>
                  <a:srgbClr val="000000"/>
                </a:solidFill>
              </a:rPr>
              <a:pPr/>
              <a:t>30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140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C4D32D-C1DC-F447-9A70-B9AF968C352C}" type="slidenum">
              <a:rPr lang="fr-FR" smtClean="0">
                <a:solidFill>
                  <a:srgbClr val="000000"/>
                </a:solidFill>
              </a:rPr>
              <a:pPr/>
              <a:t>31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1043608" y="332656"/>
            <a:ext cx="7392987" cy="11938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fr-FR" dirty="0" smtClean="0"/>
              <a:t>La désaturation du nœud ferroviaire azuréen</a:t>
            </a:r>
            <a:endParaRPr lang="fr-FR" dirty="0"/>
          </a:p>
        </p:txBody>
      </p:sp>
      <p:pic>
        <p:nvPicPr>
          <p:cNvPr id="8" name="Image 7" descr="Schemas-BoucleTER-v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76764"/>
            <a:ext cx="9001044" cy="6120588"/>
          </a:xfrm>
          <a:prstGeom prst="rect">
            <a:avLst/>
          </a:prstGeom>
        </p:spPr>
      </p:pic>
      <p:sp>
        <p:nvSpPr>
          <p:cNvPr id="5" name="Espace réservé du contenu 2"/>
          <p:cNvSpPr txBox="1">
            <a:spLocks/>
          </p:cNvSpPr>
          <p:nvPr/>
        </p:nvSpPr>
        <p:spPr>
          <a:xfrm>
            <a:off x="4860032" y="1268760"/>
            <a:ext cx="4176464" cy="17517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35000"/>
              </a:spcAft>
              <a:buSzPct val="90000"/>
              <a:buFont typeface="Wingdings" pitchFamily="2" charset="2"/>
              <a:defRPr sz="19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50863" indent="-238125" algn="l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10000"/>
              </a:spcAft>
              <a:buClr>
                <a:schemeClr val="accent1"/>
              </a:buClr>
              <a:buSzPct val="90000"/>
              <a:buFont typeface="Wingdings" pitchFamily="2" charset="2"/>
              <a:buChar char="n"/>
              <a:defRPr sz="1700" b="1">
                <a:solidFill>
                  <a:schemeClr val="tx1"/>
                </a:solidFill>
                <a:latin typeface="+mn-lt"/>
                <a:ea typeface="Geneva" charset="-128"/>
              </a:defRPr>
            </a:lvl2pPr>
            <a:lvl3pPr marL="1139825" indent="-296863" algn="l" rtl="0" eaLnBrk="0" fontAlgn="base" hangingPunct="0">
              <a:spcBef>
                <a:spcPct val="30000"/>
              </a:spcBef>
              <a:spcAft>
                <a:spcPct val="0"/>
              </a:spcAft>
              <a:buFont typeface="Symbol" charset="2"/>
              <a:buChar char="¾"/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3pPr>
            <a:lvl4pPr marL="1141413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4pPr>
            <a:lvl5pPr marL="11430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5pPr>
            <a:lvl6pPr marL="16002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6pPr>
            <a:lvl7pPr marL="20574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7pPr>
            <a:lvl8pPr marL="2514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8pPr>
            <a:lvl9pPr marL="29718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9pPr>
          </a:lstStyle>
          <a:p>
            <a:pPr algn="ctr"/>
            <a:r>
              <a:rPr lang="fr-FR" sz="2000" dirty="0" smtClean="0">
                <a:solidFill>
                  <a:srgbClr val="0095D8"/>
                </a:solidFill>
              </a:rPr>
              <a:t>Création d’une boucle ferroviaire pour l’amélioration des trains du quotidien entre Monaco-Nice-Sophia Antipolis-Cannes- Antibes-Cagnes-Nice-Monaco</a:t>
            </a:r>
          </a:p>
          <a:p>
            <a:pPr algn="ctr"/>
            <a:endParaRPr lang="fr-FR" sz="2000" dirty="0">
              <a:solidFill>
                <a:srgbClr val="008000"/>
              </a:solidFill>
            </a:endParaRPr>
          </a:p>
        </p:txBody>
      </p:sp>
      <p:sp>
        <p:nvSpPr>
          <p:cNvPr id="7" name="Espace réservé du numéro de diapositive 4"/>
          <p:cNvSpPr txBox="1">
            <a:spLocks/>
          </p:cNvSpPr>
          <p:nvPr/>
        </p:nvSpPr>
        <p:spPr bwMode="gray">
          <a:xfrm>
            <a:off x="0" y="6248400"/>
            <a:ext cx="846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E87546E7-9BEF-8443-81FD-6E333C45EA8E}" type="slidenum">
              <a:rPr lang="fr-FR" smtClean="0"/>
              <a:pPr>
                <a:defRPr/>
              </a:pPr>
              <a:t>31</a:t>
            </a:fld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3140968"/>
            <a:ext cx="2941418" cy="1200952"/>
          </a:xfrm>
          <a:prstGeom prst="rect">
            <a:avLst/>
          </a:prstGeom>
        </p:spPr>
      </p:pic>
      <p:sp>
        <p:nvSpPr>
          <p:cNvPr id="9" name="Espace réservé du pied de page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931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C4D32D-C1DC-F447-9A70-B9AF968C352C}" type="slidenum">
              <a:rPr lang="fr-FR" smtClean="0">
                <a:solidFill>
                  <a:srgbClr val="000000"/>
                </a:solidFill>
              </a:rPr>
              <a:pPr/>
              <a:t>32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1043608" y="383828"/>
            <a:ext cx="7392987" cy="5969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fr-FR" dirty="0" smtClean="0"/>
              <a:t>La désaturation du nœud ferroviaire azuréen</a:t>
            </a:r>
            <a:endParaRPr lang="fr-FR" dirty="0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251520" y="1268760"/>
            <a:ext cx="8640960" cy="489654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35000"/>
              </a:spcAft>
              <a:buSzPct val="90000"/>
              <a:buFont typeface="Wingdings" pitchFamily="2" charset="2"/>
              <a:defRPr sz="19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50863" indent="-238125" algn="l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10000"/>
              </a:spcAft>
              <a:buClr>
                <a:schemeClr val="accent1"/>
              </a:buClr>
              <a:buSzPct val="90000"/>
              <a:buFont typeface="Wingdings" pitchFamily="2" charset="2"/>
              <a:buChar char="n"/>
              <a:defRPr sz="1700" b="1">
                <a:solidFill>
                  <a:schemeClr val="tx1"/>
                </a:solidFill>
                <a:latin typeface="+mn-lt"/>
                <a:ea typeface="Geneva" charset="-128"/>
              </a:defRPr>
            </a:lvl2pPr>
            <a:lvl3pPr marL="1139825" indent="-296863" algn="l" rtl="0" eaLnBrk="0" fontAlgn="base" hangingPunct="0">
              <a:spcBef>
                <a:spcPct val="30000"/>
              </a:spcBef>
              <a:spcAft>
                <a:spcPct val="0"/>
              </a:spcAft>
              <a:buFont typeface="Symbol" charset="2"/>
              <a:buChar char="¾"/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3pPr>
            <a:lvl4pPr marL="1141413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4pPr>
            <a:lvl5pPr marL="11430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5pPr>
            <a:lvl6pPr marL="16002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6pPr>
            <a:lvl7pPr marL="20574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7pPr>
            <a:lvl8pPr marL="2514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8pPr>
            <a:lvl9pPr marL="29718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9pPr>
          </a:lstStyle>
          <a:p>
            <a:pPr algn="just"/>
            <a:r>
              <a:rPr lang="fr-FR" sz="1800" dirty="0" smtClean="0">
                <a:solidFill>
                  <a:srgbClr val="0095D8"/>
                </a:solidFill>
              </a:rPr>
              <a:t>Une ligne nouvelle entre la ligne Cannes Grasse et St-Laurent-du-Var pour libérer la ligne littorale et deux gares nouvelles pour desservir Nice ainsi que la zone de Sophia Antipolis et le moyen pays grassois </a:t>
            </a:r>
            <a:endParaRPr lang="fr-FR" sz="800" dirty="0" smtClean="0">
              <a:solidFill>
                <a:srgbClr val="0095D8"/>
              </a:solidFill>
            </a:endParaRPr>
          </a:p>
          <a:p>
            <a:pPr marL="285750" indent="-285750">
              <a:buFont typeface="Courier New" pitchFamily="49" charset="0"/>
              <a:buChar char="o"/>
            </a:pPr>
            <a:r>
              <a:rPr lang="fr-FR" sz="1600" dirty="0" smtClean="0">
                <a:solidFill>
                  <a:schemeClr val="tx1"/>
                </a:solidFill>
              </a:rPr>
              <a:t>Offrir des services rapides entre l’ouest et l’est du département </a:t>
            </a:r>
          </a:p>
          <a:p>
            <a:pPr lvl="2">
              <a:buFont typeface="Wingdings" pitchFamily="2" charset="2"/>
              <a:buChar char="ü"/>
            </a:pPr>
            <a:r>
              <a:rPr lang="fr-FR" sz="1400" b="1" i="1" dirty="0" smtClean="0"/>
              <a:t>7 mn entre Nice et Sophia-Antipolis</a:t>
            </a:r>
          </a:p>
          <a:p>
            <a:pPr lvl="2">
              <a:buFont typeface="Wingdings" pitchFamily="2" charset="2"/>
              <a:buChar char="ü"/>
            </a:pPr>
            <a:r>
              <a:rPr lang="fr-FR" sz="1400" b="1" i="1" dirty="0" smtClean="0"/>
              <a:t>15 mn entre Cannes et Sophia-Antipolis</a:t>
            </a:r>
          </a:p>
          <a:p>
            <a:pPr lvl="2">
              <a:buFont typeface="Wingdings" pitchFamily="2" charset="2"/>
              <a:buChar char="ü"/>
            </a:pPr>
            <a:r>
              <a:rPr lang="fr-FR" sz="1400" b="1" i="1" dirty="0" smtClean="0"/>
              <a:t>24 mn pour Cannes-Nice pour 33 mn aujourd’hui</a:t>
            </a:r>
          </a:p>
          <a:p>
            <a:pPr lvl="2">
              <a:buFont typeface="Wingdings" pitchFamily="2" charset="2"/>
              <a:buChar char="ü"/>
            </a:pPr>
            <a:endParaRPr lang="fr-FR" sz="700" b="1" i="1" dirty="0" smtClean="0"/>
          </a:p>
          <a:p>
            <a:pPr marL="285750" indent="-285750">
              <a:buFont typeface="Courier New" pitchFamily="49" charset="0"/>
              <a:buChar char="o"/>
            </a:pPr>
            <a:r>
              <a:rPr lang="fr-FR" sz="1600" dirty="0">
                <a:solidFill>
                  <a:schemeClr val="tx1"/>
                </a:solidFill>
              </a:rPr>
              <a:t>Augmentation des services du quotidien :</a:t>
            </a:r>
          </a:p>
          <a:p>
            <a:pPr lvl="2">
              <a:buFont typeface="Wingdings" pitchFamily="2" charset="2"/>
              <a:buChar char="ü"/>
            </a:pPr>
            <a:r>
              <a:rPr lang="fr-FR" sz="1400" b="1" i="1" dirty="0" smtClean="0"/>
              <a:t>De 5 TER/h/sens à 7 TER/h/sens entre Nice, Cagnes, Antibes et Cannes</a:t>
            </a:r>
          </a:p>
          <a:p>
            <a:pPr lvl="2">
              <a:buFont typeface="Wingdings" pitchFamily="2" charset="2"/>
              <a:buChar char="ü"/>
            </a:pPr>
            <a:r>
              <a:rPr lang="fr-FR" sz="1400" b="1" i="1" dirty="0" smtClean="0"/>
              <a:t>De 4 TER/h/sens à 6 TER/h/sens entre Nice , Monaco et Menton</a:t>
            </a:r>
          </a:p>
          <a:p>
            <a:pPr lvl="2">
              <a:buFont typeface="Wingdings" pitchFamily="2" charset="2"/>
              <a:buChar char="ü"/>
            </a:pPr>
            <a:r>
              <a:rPr lang="fr-FR" sz="1400" b="1" i="1" dirty="0" smtClean="0"/>
              <a:t>De 1 TER/h/sens à 3 TER/h/sens entre St Raphaël et Cannes</a:t>
            </a:r>
          </a:p>
          <a:p>
            <a:pPr lvl="2">
              <a:buFont typeface="Wingdings" pitchFamily="2" charset="2"/>
              <a:buChar char="ü"/>
            </a:pPr>
            <a:r>
              <a:rPr lang="fr-FR" sz="1400" b="1" i="1" dirty="0" smtClean="0"/>
              <a:t>+ 50% de trains grandes lignes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fr-FR" sz="1600" dirty="0">
                <a:solidFill>
                  <a:schemeClr val="tx1"/>
                </a:solidFill>
              </a:rPr>
              <a:t>Amélioration de la qualité de service (ponctualité, nombre de dessertes, temps de parcours, fréquence…)</a:t>
            </a:r>
          </a:p>
          <a:p>
            <a:endParaRPr lang="fr-FR" sz="1800" dirty="0" smtClean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913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C4D32D-C1DC-F447-9A70-B9AF968C352C}" type="slidenum">
              <a:rPr lang="fr-FR" smtClean="0">
                <a:solidFill>
                  <a:srgbClr val="000000"/>
                </a:solidFill>
              </a:rPr>
              <a:pPr/>
              <a:t>33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251520" y="1268760"/>
            <a:ext cx="8568952" cy="482453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35000"/>
              </a:spcAft>
              <a:buSzPct val="90000"/>
              <a:buFont typeface="Wingdings" pitchFamily="2" charset="2"/>
              <a:defRPr sz="19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50863" indent="-238125" algn="l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10000"/>
              </a:spcAft>
              <a:buClr>
                <a:schemeClr val="accent1"/>
              </a:buClr>
              <a:buSzPct val="90000"/>
              <a:buFont typeface="Wingdings" pitchFamily="2" charset="2"/>
              <a:buChar char="n"/>
              <a:defRPr sz="1700" b="1">
                <a:solidFill>
                  <a:schemeClr val="tx1"/>
                </a:solidFill>
                <a:latin typeface="+mn-lt"/>
                <a:ea typeface="Geneva" charset="-128"/>
              </a:defRPr>
            </a:lvl2pPr>
            <a:lvl3pPr marL="1139825" indent="-296863" algn="l" rtl="0" eaLnBrk="0" fontAlgn="base" hangingPunct="0">
              <a:spcBef>
                <a:spcPct val="30000"/>
              </a:spcBef>
              <a:spcAft>
                <a:spcPct val="0"/>
              </a:spcAft>
              <a:buFont typeface="Symbol" charset="2"/>
              <a:buChar char="¾"/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3pPr>
            <a:lvl4pPr marL="1141413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4pPr>
            <a:lvl5pPr marL="11430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5pPr>
            <a:lvl6pPr marL="16002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6pPr>
            <a:lvl7pPr marL="20574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7pPr>
            <a:lvl8pPr marL="2514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8pPr>
            <a:lvl9pPr marL="29718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9pPr>
          </a:lstStyle>
          <a:p>
            <a:pPr>
              <a:spcBef>
                <a:spcPts val="600"/>
              </a:spcBef>
            </a:pPr>
            <a:r>
              <a:rPr lang="fr-FR" sz="1600" dirty="0" smtClean="0">
                <a:solidFill>
                  <a:srgbClr val="0095D8"/>
                </a:solidFill>
              </a:rPr>
              <a:t>Création d’une gare nouvelle dans la zone de Sophia Antipolis pour un futur pôle d’échanges multimodal avec plus de 2 millions de voyageurs en 2030 pour desservir l’aire </a:t>
            </a:r>
            <a:r>
              <a:rPr lang="fr-FR" sz="1600" dirty="0" err="1" smtClean="0">
                <a:solidFill>
                  <a:srgbClr val="0095D8"/>
                </a:solidFill>
              </a:rPr>
              <a:t>sophipolitaine</a:t>
            </a:r>
            <a:r>
              <a:rPr lang="fr-FR" sz="1600" dirty="0" smtClean="0">
                <a:solidFill>
                  <a:srgbClr val="0095D8"/>
                </a:solidFill>
              </a:rPr>
              <a:t> et le moyen pays en connexion avec les projets de TCSP :</a:t>
            </a:r>
          </a:p>
          <a:p>
            <a:pPr lvl="1">
              <a:spcBef>
                <a:spcPts val="600"/>
              </a:spcBef>
              <a:buFont typeface="Courier New" pitchFamily="49" charset="0"/>
              <a:buChar char="o"/>
            </a:pPr>
            <a:r>
              <a:rPr lang="fr-FR" sz="1400" dirty="0" smtClean="0"/>
              <a:t>2 TER par heure et par sens</a:t>
            </a:r>
          </a:p>
          <a:p>
            <a:pPr lvl="1">
              <a:spcBef>
                <a:spcPts val="600"/>
              </a:spcBef>
              <a:buFont typeface="Courier New" pitchFamily="49" charset="0"/>
              <a:buChar char="o"/>
            </a:pPr>
            <a:r>
              <a:rPr lang="fr-FR" sz="1400" dirty="0" smtClean="0"/>
              <a:t>2 TGV par heure et par sens</a:t>
            </a:r>
          </a:p>
          <a:p>
            <a:pPr marL="796925" lvl="2" indent="0">
              <a:spcBef>
                <a:spcPts val="600"/>
              </a:spcBef>
              <a:buFont typeface="Symbol" charset="2"/>
              <a:buNone/>
            </a:pPr>
            <a:r>
              <a:rPr lang="fr-FR" dirty="0" smtClean="0"/>
              <a:t>Une gare nouvelle pour soutenir le développement des projets urbains (Sophia 2030) et économiques (création de nouvelles ZAC) pour une zone de chalandise de 275 000 personnes à 15 mn et plus de 130 000 emplois à 2023</a:t>
            </a:r>
          </a:p>
          <a:p>
            <a:pPr>
              <a:spcBef>
                <a:spcPts val="1200"/>
              </a:spcBef>
            </a:pPr>
            <a:r>
              <a:rPr lang="fr-FR" sz="1600" dirty="0" smtClean="0">
                <a:solidFill>
                  <a:srgbClr val="0095D8"/>
                </a:solidFill>
              </a:rPr>
              <a:t>Création de la Gare de Nice Aéroport  au cœur du Pôle d’Echanges Multimodal de la plaine du Var pour plus de 5 millions de passagers à l’horizon 2023 et une gare de Nice Ville à plus de 10 millions de passagers au même horizon</a:t>
            </a:r>
          </a:p>
          <a:p>
            <a:pPr lvl="1">
              <a:spcBef>
                <a:spcPts val="600"/>
              </a:spcBef>
              <a:buFont typeface="Courier New" pitchFamily="49" charset="0"/>
              <a:buChar char="o"/>
            </a:pPr>
            <a:r>
              <a:rPr lang="fr-FR" sz="1400" dirty="0"/>
              <a:t>5 TER aujourd’hui à la gare de St Augustin pour 9 TER par heure et par sens en 2030</a:t>
            </a:r>
          </a:p>
          <a:p>
            <a:pPr lvl="1">
              <a:spcBef>
                <a:spcPts val="600"/>
              </a:spcBef>
              <a:buFont typeface="Courier New" pitchFamily="49" charset="0"/>
              <a:buChar char="o"/>
            </a:pPr>
            <a:r>
              <a:rPr lang="fr-FR" sz="1400" dirty="0"/>
              <a:t>3 TGV par heure et par sens</a:t>
            </a:r>
          </a:p>
          <a:p>
            <a:pPr marL="796925" lvl="2" indent="0">
              <a:spcBef>
                <a:spcPts val="600"/>
              </a:spcBef>
              <a:buFont typeface="Symbol" charset="2"/>
              <a:buNone/>
            </a:pPr>
            <a:r>
              <a:rPr lang="fr-FR" dirty="0" smtClean="0"/>
              <a:t>Un Pôle d’Echanges Multimodal en interconnexion avec tous les modes de transports dont une ligne de tramway permettant d’améliorer les conditions de déplacements intra-départementales et de rapprocher les bassins de vie.</a:t>
            </a:r>
          </a:p>
          <a:p>
            <a:pPr marL="796925" lvl="2" indent="0">
              <a:spcBef>
                <a:spcPts val="600"/>
              </a:spcBef>
              <a:buFont typeface="Symbol" charset="2"/>
              <a:buNone/>
            </a:pPr>
            <a:endParaRPr lang="fr-FR" b="1" dirty="0" smtClean="0"/>
          </a:p>
          <a:p>
            <a:endParaRPr lang="fr-FR" sz="1800" dirty="0" smtClean="0"/>
          </a:p>
          <a:p>
            <a:endParaRPr lang="fr-FR" sz="1800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043608" y="332656"/>
            <a:ext cx="7392987" cy="72008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fr-FR" dirty="0" smtClean="0"/>
              <a:t>La désaturation du nœud ferroviaire azuréen</a:t>
            </a:r>
            <a:endParaRPr lang="fr-FR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>
          <a:xfrm>
            <a:off x="899592" y="6237312"/>
            <a:ext cx="5891213" cy="457200"/>
          </a:xfrm>
        </p:spPr>
        <p:txBody>
          <a:bodyPr/>
          <a:lstStyle/>
          <a:p>
            <a:r>
              <a:rPr lang="fr-FR" dirty="0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177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Image 8" descr="Carte_Boucle-TER-page5-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334" r="1030" b="20000"/>
          <a:stretch>
            <a:fillRect/>
          </a:stretch>
        </p:blipFill>
        <p:spPr bwMode="auto">
          <a:xfrm>
            <a:off x="0" y="1219200"/>
            <a:ext cx="9144000" cy="4800600"/>
          </a:xfrm>
          <a:prstGeom prst="rect">
            <a:avLst/>
          </a:prstGeom>
          <a:solidFill>
            <a:srgbClr val="CDE7F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itre 1"/>
          <p:cNvSpPr>
            <a:spLocks noGrp="1"/>
          </p:cNvSpPr>
          <p:nvPr>
            <p:ph type="title" idx="4294967295"/>
          </p:nvPr>
        </p:nvSpPr>
        <p:spPr>
          <a:xfrm>
            <a:off x="1751013" y="0"/>
            <a:ext cx="7392987" cy="1193800"/>
          </a:xfrm>
        </p:spPr>
        <p:txBody>
          <a:bodyPr/>
          <a:lstStyle/>
          <a:p>
            <a:r>
              <a:rPr lang="fr-FR" sz="2800" smtClean="0"/>
              <a:t>Une boucle ferroviaire</a:t>
            </a:r>
          </a:p>
        </p:txBody>
      </p:sp>
      <p:sp>
        <p:nvSpPr>
          <p:cNvPr id="34820" name="Espace réservé du numéro de diapositive 3"/>
          <p:cNvSpPr txBox="1">
            <a:spLocks noGrp="1"/>
          </p:cNvSpPr>
          <p:nvPr/>
        </p:nvSpPr>
        <p:spPr bwMode="auto">
          <a:xfrm>
            <a:off x="0" y="6248400"/>
            <a:ext cx="846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r"/>
            <a:fld id="{9CD01144-1C07-4388-849D-C8B96370813D}" type="slidenum">
              <a:rPr lang="fr-FR" sz="1200" b="1"/>
              <a:pPr algn="r"/>
              <a:t>34</a:t>
            </a:fld>
            <a:endParaRPr lang="fr-FR" sz="1200" b="1"/>
          </a:p>
        </p:txBody>
      </p:sp>
      <p:sp>
        <p:nvSpPr>
          <p:cNvPr id="34822" name="Rectangle 3"/>
          <p:cNvSpPr>
            <a:spLocks noChangeArrowheads="1"/>
          </p:cNvSpPr>
          <p:nvPr/>
        </p:nvSpPr>
        <p:spPr bwMode="auto">
          <a:xfrm>
            <a:off x="228600" y="1354138"/>
            <a:ext cx="4572000" cy="44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>
              <a:buSzPct val="90000"/>
              <a:buFont typeface="Wingdings" pitchFamily="2" charset="2"/>
              <a:buNone/>
            </a:pPr>
            <a:r>
              <a:rPr lang="fr-FR" sz="1900" b="1">
                <a:solidFill>
                  <a:schemeClr val="accent1"/>
                </a:solidFill>
              </a:rPr>
              <a:t>Pour améliorer la desserte ferroviaire</a:t>
            </a:r>
          </a:p>
          <a:p>
            <a:pPr eaLnBrk="0" hangingPunct="0">
              <a:buSzPct val="90000"/>
              <a:buFont typeface="Wingdings" pitchFamily="2" charset="2"/>
              <a:buChar char="à"/>
            </a:pPr>
            <a:r>
              <a:rPr lang="fr-FR" sz="1900" b="1">
                <a:sym typeface="Wingdings" pitchFamily="2" charset="2"/>
              </a:rPr>
              <a:t>Plus de TER</a:t>
            </a:r>
          </a:p>
          <a:p>
            <a:pPr marL="550863" lvl="1" indent="-238125" eaLnBrk="0" hangingPunct="0">
              <a:lnSpc>
                <a:spcPct val="95000"/>
              </a:lnSpc>
              <a:spcBef>
                <a:spcPct val="50000"/>
              </a:spcBef>
              <a:spcAft>
                <a:spcPct val="10000"/>
              </a:spcAft>
              <a:buClr>
                <a:srgbClr val="B6CA00"/>
              </a:buClr>
              <a:buSzPct val="90000"/>
            </a:pPr>
            <a:endParaRPr lang="fr-FR" sz="1700" b="1"/>
          </a:p>
          <a:p>
            <a:pPr eaLnBrk="0" hangingPunct="0">
              <a:spcBef>
                <a:spcPct val="20000"/>
              </a:spcBef>
              <a:spcAft>
                <a:spcPct val="35000"/>
              </a:spcAft>
              <a:buSzPct val="90000"/>
              <a:buFont typeface="Wingdings" pitchFamily="2" charset="2"/>
              <a:buNone/>
            </a:pPr>
            <a:endParaRPr lang="fr-FR" sz="1900" b="1">
              <a:solidFill>
                <a:srgbClr val="B6CA00"/>
              </a:solidFill>
            </a:endParaRPr>
          </a:p>
        </p:txBody>
      </p:sp>
      <p:sp>
        <p:nvSpPr>
          <p:cNvPr id="34823" name="ZoneTexte 9"/>
          <p:cNvSpPr txBox="1">
            <a:spLocks noChangeArrowheads="1"/>
          </p:cNvSpPr>
          <p:nvPr/>
        </p:nvSpPr>
        <p:spPr bwMode="auto">
          <a:xfrm>
            <a:off x="5257800" y="4635500"/>
            <a:ext cx="3886200" cy="1384300"/>
          </a:xfrm>
          <a:prstGeom prst="rect">
            <a:avLst/>
          </a:prstGeom>
          <a:solidFill>
            <a:srgbClr val="CDE7F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fr-FR" sz="1800" b="1" dirty="0">
                <a:solidFill>
                  <a:srgbClr val="0095D8"/>
                </a:solidFill>
              </a:rPr>
              <a:t>Des temps de parcours réduits</a:t>
            </a:r>
          </a:p>
          <a:p>
            <a:pPr eaLnBrk="1" hangingPunct="1">
              <a:buFont typeface="Wingdings" pitchFamily="2" charset="2"/>
              <a:buChar char="à"/>
            </a:pPr>
            <a:r>
              <a:rPr lang="fr-FR" sz="1600" b="1" dirty="0">
                <a:sym typeface="Wingdings" pitchFamily="2" charset="2"/>
              </a:rPr>
              <a:t>Nice – Sophia Antipolis : 7 mn</a:t>
            </a:r>
          </a:p>
          <a:p>
            <a:pPr eaLnBrk="1" hangingPunct="1">
              <a:buFont typeface="Wingdings" pitchFamily="2" charset="2"/>
              <a:buChar char="à"/>
            </a:pPr>
            <a:r>
              <a:rPr lang="fr-FR" sz="1600" b="1" dirty="0">
                <a:sym typeface="Wingdings" pitchFamily="2" charset="2"/>
              </a:rPr>
              <a:t>Cannes – Sophia Antipolis : 15 min</a:t>
            </a:r>
          </a:p>
          <a:p>
            <a:pPr eaLnBrk="1" hangingPunct="1">
              <a:buFont typeface="Wingdings" pitchFamily="2" charset="2"/>
              <a:buChar char="à"/>
            </a:pPr>
            <a:r>
              <a:rPr lang="fr-FR" sz="1600" b="1" dirty="0">
                <a:sym typeface="Wingdings" pitchFamily="2" charset="2"/>
              </a:rPr>
              <a:t>Cannes – Nice : 24 mn</a:t>
            </a:r>
            <a:endParaRPr lang="fr-FR" sz="1600" b="1" dirty="0"/>
          </a:p>
          <a:p>
            <a:pPr eaLnBrk="1" hangingPunct="1"/>
            <a:endParaRPr lang="fr-FR" sz="1800" b="1" dirty="0"/>
          </a:p>
        </p:txBody>
      </p:sp>
      <p:sp>
        <p:nvSpPr>
          <p:cNvPr id="34824" name="ZoneTexte 10"/>
          <p:cNvSpPr txBox="1">
            <a:spLocks noChangeArrowheads="1"/>
          </p:cNvSpPr>
          <p:nvPr/>
        </p:nvSpPr>
        <p:spPr bwMode="auto">
          <a:xfrm>
            <a:off x="6096000" y="3429000"/>
            <a:ext cx="1524000" cy="914400"/>
          </a:xfrm>
          <a:prstGeom prst="rect">
            <a:avLst/>
          </a:prstGeom>
          <a:solidFill>
            <a:srgbClr val="CDE7F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/>
            <a:endParaRPr lang="fr-FR" sz="1800" b="1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C4D32D-C1DC-F447-9A70-B9AF968C352C}" type="slidenum">
              <a:rPr lang="fr-FR" smtClean="0">
                <a:solidFill>
                  <a:srgbClr val="000000"/>
                </a:solidFill>
              </a:rPr>
              <a:pPr/>
              <a:t>34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660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Image 5" descr="Carte_Chalandise-AlpesMaritimes-v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650" b="26489"/>
          <a:stretch>
            <a:fillRect/>
          </a:stretch>
        </p:blipFill>
        <p:spPr bwMode="auto">
          <a:xfrm>
            <a:off x="0" y="1124744"/>
            <a:ext cx="9144000" cy="4857750"/>
          </a:xfrm>
          <a:prstGeom prst="rect">
            <a:avLst/>
          </a:prstGeom>
          <a:solidFill>
            <a:schemeClr val="bg1">
              <a:alpha val="6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itre 1"/>
          <p:cNvSpPr>
            <a:spLocks noGrp="1"/>
          </p:cNvSpPr>
          <p:nvPr>
            <p:ph type="title" idx="4294967295"/>
          </p:nvPr>
        </p:nvSpPr>
        <p:spPr>
          <a:xfrm>
            <a:off x="1751013" y="0"/>
            <a:ext cx="7392987" cy="1193800"/>
          </a:xfrm>
        </p:spPr>
        <p:txBody>
          <a:bodyPr/>
          <a:lstStyle/>
          <a:p>
            <a:r>
              <a:rPr lang="fr-FR" sz="2800" smtClean="0"/>
              <a:t>La gare nouvelle de Sophia-Bréguières</a:t>
            </a:r>
          </a:p>
        </p:txBody>
      </p:sp>
      <p:sp>
        <p:nvSpPr>
          <p:cNvPr id="35844" name="Espace réservé du numéro de diapositive 3"/>
          <p:cNvSpPr txBox="1">
            <a:spLocks noGrp="1"/>
          </p:cNvSpPr>
          <p:nvPr/>
        </p:nvSpPr>
        <p:spPr bwMode="auto">
          <a:xfrm>
            <a:off x="0" y="6248400"/>
            <a:ext cx="846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r"/>
            <a:fld id="{BFCDBEDB-7AE6-442E-9FF0-7914D2EF327E}" type="slidenum">
              <a:rPr lang="fr-FR" sz="1200" b="1"/>
              <a:pPr algn="r"/>
              <a:t>35</a:t>
            </a:fld>
            <a:endParaRPr lang="fr-FR" sz="1200" b="1"/>
          </a:p>
        </p:txBody>
      </p:sp>
      <p:sp>
        <p:nvSpPr>
          <p:cNvPr id="35845" name="Rectangle 3"/>
          <p:cNvSpPr>
            <a:spLocks noChangeArrowheads="1"/>
          </p:cNvSpPr>
          <p:nvPr/>
        </p:nvSpPr>
        <p:spPr bwMode="auto">
          <a:xfrm>
            <a:off x="163513" y="1295400"/>
            <a:ext cx="811371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42900" indent="-342900" eaLnBrk="0" hangingPunct="0">
              <a:buSzPct val="90000"/>
              <a:buFont typeface="Wingdings" pitchFamily="2" charset="2"/>
              <a:buNone/>
            </a:pPr>
            <a:r>
              <a:rPr lang="fr-FR" sz="1900" b="1" dirty="0">
                <a:solidFill>
                  <a:schemeClr val="bg1"/>
                </a:solidFill>
              </a:rPr>
              <a:t>Pour une desserte ferroviaire performante de la technopole</a:t>
            </a:r>
          </a:p>
          <a:p>
            <a:pPr marL="342900" indent="-342900" eaLnBrk="0" hangingPunct="0">
              <a:buSzPct val="90000"/>
              <a:buFont typeface="Wingdings" pitchFamily="2" charset="2"/>
              <a:buNone/>
            </a:pPr>
            <a:endParaRPr lang="fr-FR" sz="1900" b="1" dirty="0">
              <a:solidFill>
                <a:srgbClr val="B6CA00"/>
              </a:solidFill>
            </a:endParaRPr>
          </a:p>
          <a:p>
            <a:pPr marL="550863" lvl="1" indent="-238125" algn="just" eaLnBrk="0" hangingPunct="0">
              <a:lnSpc>
                <a:spcPct val="95000"/>
              </a:lnSpc>
              <a:buClr>
                <a:srgbClr val="B6CA00"/>
              </a:buClr>
              <a:buSzPct val="90000"/>
              <a:buFont typeface="Wingdings" pitchFamily="2" charset="2"/>
              <a:buChar char="§"/>
            </a:pPr>
            <a:endParaRPr lang="fr-FR" sz="1700" b="1" dirty="0"/>
          </a:p>
          <a:p>
            <a:pPr marL="342900" indent="-342900" eaLnBrk="0" hangingPunct="0">
              <a:buSzPct val="90000"/>
              <a:buFont typeface="Wingdings" pitchFamily="2" charset="2"/>
              <a:buNone/>
            </a:pPr>
            <a:endParaRPr lang="fr-FR" sz="1900" b="1" dirty="0">
              <a:solidFill>
                <a:srgbClr val="B6CA00"/>
              </a:solidFill>
            </a:endParaRPr>
          </a:p>
        </p:txBody>
      </p:sp>
      <p:sp>
        <p:nvSpPr>
          <p:cNvPr id="35847" name="Rectangle 8"/>
          <p:cNvSpPr>
            <a:spLocks noChangeArrowheads="1"/>
          </p:cNvSpPr>
          <p:nvPr/>
        </p:nvSpPr>
        <p:spPr bwMode="auto">
          <a:xfrm>
            <a:off x="152400" y="1674813"/>
            <a:ext cx="59944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66700" indent="-266700" eaLnBrk="0" hangingPunct="0">
              <a:buSzPct val="90000"/>
              <a:buFont typeface="Wingdings" pitchFamily="2" charset="2"/>
              <a:buChar char="à"/>
            </a:pPr>
            <a:r>
              <a:rPr lang="fr-FR" sz="1600" b="1" dirty="0">
                <a:solidFill>
                  <a:schemeClr val="bg1"/>
                </a:solidFill>
                <a:sym typeface="Wingdings" pitchFamily="2" charset="2"/>
              </a:rPr>
              <a:t>2 TER</a:t>
            </a:r>
            <a:r>
              <a:rPr lang="fr-FR" sz="1600" b="1" dirty="0">
                <a:solidFill>
                  <a:srgbClr val="0095D8"/>
                </a:solidFill>
                <a:sym typeface="Wingdings" pitchFamily="2" charset="2"/>
              </a:rPr>
              <a:t> </a:t>
            </a:r>
            <a:r>
              <a:rPr lang="fr-FR" sz="1600" b="1" dirty="0">
                <a:solidFill>
                  <a:srgbClr val="000000"/>
                </a:solidFill>
                <a:sym typeface="Wingdings" pitchFamily="2" charset="2"/>
              </a:rPr>
              <a:t>/ h / sens</a:t>
            </a:r>
          </a:p>
          <a:p>
            <a:pPr marL="266700" indent="-266700" eaLnBrk="0" hangingPunct="0">
              <a:buSzPct val="90000"/>
              <a:buFont typeface="Wingdings" pitchFamily="2" charset="2"/>
              <a:buChar char="à"/>
            </a:pPr>
            <a:r>
              <a:rPr lang="fr-FR" sz="1600" b="1" dirty="0">
                <a:solidFill>
                  <a:schemeClr val="bg1"/>
                </a:solidFill>
                <a:sym typeface="Wingdings" pitchFamily="2" charset="2"/>
              </a:rPr>
              <a:t>2 TGV </a:t>
            </a:r>
            <a:r>
              <a:rPr lang="fr-FR" sz="1600" b="1" dirty="0">
                <a:solidFill>
                  <a:srgbClr val="000000"/>
                </a:solidFill>
                <a:sym typeface="Wingdings" pitchFamily="2" charset="2"/>
              </a:rPr>
              <a:t>/ h / sens</a:t>
            </a:r>
          </a:p>
          <a:p>
            <a:pPr marL="266700" indent="-266700" eaLnBrk="0" hangingPunct="0">
              <a:buSzPct val="90000"/>
              <a:buFont typeface="Wingdings" pitchFamily="2" charset="2"/>
              <a:buChar char="à"/>
            </a:pPr>
            <a:r>
              <a:rPr lang="fr-FR" sz="1600" b="1" dirty="0">
                <a:solidFill>
                  <a:schemeClr val="bg1"/>
                </a:solidFill>
                <a:sym typeface="Wingdings" pitchFamily="2" charset="2"/>
              </a:rPr>
              <a:t>2 millions </a:t>
            </a:r>
            <a:r>
              <a:rPr lang="fr-FR" sz="1600" b="1" dirty="0">
                <a:solidFill>
                  <a:srgbClr val="000000"/>
                </a:solidFill>
                <a:sym typeface="Wingdings" pitchFamily="2" charset="2"/>
              </a:rPr>
              <a:t>de passagers par an en gare nouvelle</a:t>
            </a:r>
          </a:p>
          <a:p>
            <a:pPr marL="266700" indent="-266700" eaLnBrk="0" hangingPunct="0">
              <a:buSzPct val="90000"/>
              <a:buFont typeface="Wingdings" pitchFamily="2" charset="2"/>
              <a:buChar char="à"/>
            </a:pPr>
            <a:r>
              <a:rPr lang="fr-FR" sz="1600" b="1" dirty="0">
                <a:solidFill>
                  <a:schemeClr val="bg1"/>
                </a:solidFill>
                <a:sym typeface="Wingdings" pitchFamily="2" charset="2"/>
              </a:rPr>
              <a:t>+ 15 à 70% </a:t>
            </a:r>
            <a:r>
              <a:rPr lang="fr-FR" sz="1600" b="1" dirty="0">
                <a:solidFill>
                  <a:srgbClr val="000000"/>
                </a:solidFill>
                <a:sym typeface="Wingdings" pitchFamily="2" charset="2"/>
              </a:rPr>
              <a:t>de voyageurs sur les gares littorales</a:t>
            </a:r>
            <a:endParaRPr lang="fr-FR" sz="1600" b="1" dirty="0">
              <a:solidFill>
                <a:srgbClr val="000000"/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C4D32D-C1DC-F447-9A70-B9AF968C352C}" type="slidenum">
              <a:rPr lang="fr-FR" smtClean="0">
                <a:solidFill>
                  <a:srgbClr val="000000"/>
                </a:solidFill>
              </a:rPr>
              <a:pPr/>
              <a:t>35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070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re 1"/>
          <p:cNvSpPr>
            <a:spLocks noGrp="1"/>
          </p:cNvSpPr>
          <p:nvPr>
            <p:ph type="title" idx="4294967295"/>
          </p:nvPr>
        </p:nvSpPr>
        <p:spPr>
          <a:xfrm>
            <a:off x="1751013" y="0"/>
            <a:ext cx="7392987" cy="1193800"/>
          </a:xfrm>
        </p:spPr>
        <p:txBody>
          <a:bodyPr/>
          <a:lstStyle/>
          <a:p>
            <a:r>
              <a:rPr lang="fr-FR" sz="2800" smtClean="0"/>
              <a:t>La gare nouvelle de Nice aéroport</a:t>
            </a:r>
          </a:p>
        </p:txBody>
      </p:sp>
      <p:sp>
        <p:nvSpPr>
          <p:cNvPr id="36867" name="Espace réservé du numéro de diapositive 3"/>
          <p:cNvSpPr txBox="1">
            <a:spLocks noGrp="1"/>
          </p:cNvSpPr>
          <p:nvPr/>
        </p:nvSpPr>
        <p:spPr bwMode="auto">
          <a:xfrm>
            <a:off x="0" y="6248400"/>
            <a:ext cx="846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r"/>
            <a:fld id="{B16C179F-697E-4B70-AB49-297F05A649E0}" type="slidenum">
              <a:rPr lang="fr-FR" sz="1200" b="1"/>
              <a:pPr algn="r"/>
              <a:t>36</a:t>
            </a:fld>
            <a:endParaRPr lang="fr-FR" sz="1200" b="1"/>
          </a:p>
        </p:txBody>
      </p:sp>
      <p:pic>
        <p:nvPicPr>
          <p:cNvPr id="36869" name="Image 7" descr="Carte_Enjeux _NICE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9" r="3526" b="31097"/>
          <a:stretch>
            <a:fillRect/>
          </a:stretch>
        </p:blipFill>
        <p:spPr bwMode="auto">
          <a:xfrm>
            <a:off x="889000" y="1655763"/>
            <a:ext cx="7251700" cy="43513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Rectangle 3"/>
          <p:cNvSpPr>
            <a:spLocks noChangeArrowheads="1"/>
          </p:cNvSpPr>
          <p:nvPr/>
        </p:nvSpPr>
        <p:spPr bwMode="auto">
          <a:xfrm>
            <a:off x="252413" y="1346200"/>
            <a:ext cx="4391595" cy="355600"/>
          </a:xfrm>
          <a:prstGeom prst="rect">
            <a:avLst/>
          </a:prstGeom>
          <a:solidFill>
            <a:srgbClr val="ECEEEF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42900" indent="-342900" eaLnBrk="0" hangingPunct="0">
              <a:buSzPct val="90000"/>
              <a:buFont typeface="Courier New" pitchFamily="49" charset="0"/>
              <a:buChar char="o"/>
            </a:pPr>
            <a:r>
              <a:rPr lang="fr-FR" sz="1900" b="1" dirty="0">
                <a:solidFill>
                  <a:srgbClr val="0095D8"/>
                </a:solidFill>
              </a:rPr>
              <a:t>+ de voyageurs en gares de Nice </a:t>
            </a:r>
          </a:p>
          <a:p>
            <a:pPr marL="342900" indent="-342900" eaLnBrk="0" hangingPunct="0">
              <a:buSzPct val="90000"/>
              <a:buFont typeface="Arial" pitchFamily="34" charset="0"/>
              <a:buChar char="•"/>
            </a:pPr>
            <a:endParaRPr lang="fr-FR" sz="1900" b="1" dirty="0">
              <a:solidFill>
                <a:srgbClr val="0095D8"/>
              </a:solidFill>
            </a:endParaRPr>
          </a:p>
          <a:p>
            <a:pPr marL="550863" lvl="1" indent="-238125" algn="just" eaLnBrk="0" hangingPunct="0">
              <a:lnSpc>
                <a:spcPct val="95000"/>
              </a:lnSpc>
              <a:buClr>
                <a:srgbClr val="B6CA00"/>
              </a:buClr>
              <a:buSzPct val="90000"/>
              <a:buFont typeface="Wingdings" pitchFamily="2" charset="2"/>
              <a:buChar char="§"/>
            </a:pPr>
            <a:endParaRPr lang="fr-FR" sz="1700" b="1" dirty="0">
              <a:solidFill>
                <a:srgbClr val="934C94"/>
              </a:solidFill>
            </a:endParaRPr>
          </a:p>
          <a:p>
            <a:pPr marL="342900" indent="-342900" eaLnBrk="0" hangingPunct="0">
              <a:buSzPct val="90000"/>
              <a:buFont typeface="Wingdings" pitchFamily="2" charset="2"/>
              <a:buNone/>
            </a:pPr>
            <a:r>
              <a:rPr lang="fr-FR" sz="1900" b="1" dirty="0">
                <a:solidFill>
                  <a:srgbClr val="934C94"/>
                </a:solidFill>
              </a:rPr>
              <a:t>  </a:t>
            </a:r>
          </a:p>
        </p:txBody>
      </p:sp>
      <p:sp>
        <p:nvSpPr>
          <p:cNvPr id="36871" name="Rectangle 8"/>
          <p:cNvSpPr>
            <a:spLocks noChangeArrowheads="1"/>
          </p:cNvSpPr>
          <p:nvPr/>
        </p:nvSpPr>
        <p:spPr bwMode="auto">
          <a:xfrm>
            <a:off x="152400" y="1662113"/>
            <a:ext cx="6108700" cy="830262"/>
          </a:xfrm>
          <a:prstGeom prst="rect">
            <a:avLst/>
          </a:prstGeom>
          <a:solidFill>
            <a:srgbClr val="ECEEEF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66700" indent="-266700" eaLnBrk="0" hangingPunct="0">
              <a:buSzPct val="90000"/>
              <a:buFont typeface="Wingdings" pitchFamily="2" charset="2"/>
              <a:buChar char="à"/>
            </a:pPr>
            <a:r>
              <a:rPr lang="fr-FR" sz="1600" b="1" dirty="0">
                <a:solidFill>
                  <a:schemeClr val="accent1"/>
                </a:solidFill>
                <a:sym typeface="Wingdings" pitchFamily="2" charset="2"/>
              </a:rPr>
              <a:t>16 millions </a:t>
            </a:r>
            <a:r>
              <a:rPr lang="fr-FR" sz="1600" b="1" dirty="0">
                <a:solidFill>
                  <a:srgbClr val="000000"/>
                </a:solidFill>
                <a:sym typeface="Wingdings" pitchFamily="2" charset="2"/>
              </a:rPr>
              <a:t>de voyageurs / an à Nice Ville et Nice Aéroport</a:t>
            </a:r>
          </a:p>
          <a:p>
            <a:pPr marL="266700" indent="-266700" eaLnBrk="0" hangingPunct="0">
              <a:buSzPct val="90000"/>
              <a:buFont typeface="Wingdings" pitchFamily="2" charset="2"/>
              <a:buChar char="à"/>
            </a:pPr>
            <a:r>
              <a:rPr lang="fr-FR" sz="1600" b="1" dirty="0">
                <a:solidFill>
                  <a:schemeClr val="accent1"/>
                </a:solidFill>
                <a:sym typeface="Wingdings" pitchFamily="2" charset="2"/>
              </a:rPr>
              <a:t>+ 500% </a:t>
            </a:r>
            <a:r>
              <a:rPr lang="fr-FR" sz="1600" b="1" dirty="0">
                <a:solidFill>
                  <a:srgbClr val="000000"/>
                </a:solidFill>
                <a:sym typeface="Wingdings" pitchFamily="2" charset="2"/>
              </a:rPr>
              <a:t>à Nice Aéroport : 6,4 millions en 2023</a:t>
            </a:r>
          </a:p>
          <a:p>
            <a:pPr marL="266700" indent="-266700" eaLnBrk="0" hangingPunct="0">
              <a:buSzPct val="90000"/>
              <a:buFont typeface="Wingdings" pitchFamily="2" charset="2"/>
              <a:buChar char="à"/>
            </a:pPr>
            <a:r>
              <a:rPr lang="fr-FR" sz="1600" b="1" dirty="0">
                <a:solidFill>
                  <a:schemeClr val="accent1"/>
                </a:solidFill>
                <a:sym typeface="Wingdings" pitchFamily="2" charset="2"/>
              </a:rPr>
              <a:t>+ 50% </a:t>
            </a:r>
            <a:r>
              <a:rPr lang="fr-FR" sz="1600" b="1" dirty="0">
                <a:solidFill>
                  <a:srgbClr val="000000"/>
                </a:solidFill>
                <a:sym typeface="Wingdings" pitchFamily="2" charset="2"/>
              </a:rPr>
              <a:t>à Nice Ville : 10 millions en 2023</a:t>
            </a:r>
            <a:endParaRPr lang="fr-FR" sz="1600" b="1" dirty="0">
              <a:solidFill>
                <a:srgbClr val="000000"/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C4D32D-C1DC-F447-9A70-B9AF968C352C}" type="slidenum">
              <a:rPr lang="fr-FR" smtClean="0">
                <a:solidFill>
                  <a:srgbClr val="000000"/>
                </a:solidFill>
              </a:rPr>
              <a:pPr/>
              <a:t>36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837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3608" y="0"/>
            <a:ext cx="7392987" cy="1193800"/>
          </a:xfrm>
        </p:spPr>
        <p:txBody>
          <a:bodyPr/>
          <a:lstStyle/>
          <a:p>
            <a:r>
              <a:rPr lang="fr-FR" dirty="0" smtClean="0"/>
              <a:t>La Priorité 2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fr-FR" sz="2800" dirty="0" smtClean="0">
                <a:solidFill>
                  <a:srgbClr val="FF6600"/>
                </a:solidFill>
              </a:rPr>
              <a:t>Aménagements de la Priorité 2 :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Clr>
                <a:srgbClr val="934C94"/>
              </a:buClr>
              <a:buFont typeface="Wingdings" pitchFamily="2" charset="2"/>
              <a:buChar char="§"/>
            </a:pPr>
            <a:r>
              <a:rPr lang="fr-FR" sz="2400" dirty="0" smtClean="0">
                <a:solidFill>
                  <a:srgbClr val="000000"/>
                </a:solidFill>
              </a:rPr>
              <a:t>Ligne nouvelle entre Aubagne et Toulon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Clr>
                <a:srgbClr val="934C94"/>
              </a:buClr>
              <a:buFont typeface="Wingdings" pitchFamily="2" charset="2"/>
              <a:buChar char="§"/>
            </a:pPr>
            <a:r>
              <a:rPr lang="fr-FR" sz="2400" dirty="0" smtClean="0">
                <a:solidFill>
                  <a:srgbClr val="000000"/>
                </a:solidFill>
              </a:rPr>
              <a:t>Aménagement de la gare de Toulon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Clr>
                <a:srgbClr val="934C94"/>
              </a:buClr>
              <a:buFont typeface="Wingdings" pitchFamily="2" charset="2"/>
              <a:buChar char="§"/>
            </a:pPr>
            <a:r>
              <a:rPr lang="fr-FR" sz="2400" dirty="0" smtClean="0">
                <a:solidFill>
                  <a:srgbClr val="000000"/>
                </a:solidFill>
              </a:rPr>
              <a:t>Ligne nouvelle entre Est Var et la ligne Cannes-Grasse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Clr>
                <a:srgbClr val="934C94"/>
              </a:buClr>
              <a:buFont typeface="Wingdings" pitchFamily="2" charset="2"/>
              <a:buChar char="§"/>
            </a:pPr>
            <a:r>
              <a:rPr lang="fr-FR" sz="2400" dirty="0" smtClean="0">
                <a:solidFill>
                  <a:srgbClr val="000000"/>
                </a:solidFill>
              </a:rPr>
              <a:t>Réalisation de la gare nouvelle Est Var</a:t>
            </a:r>
          </a:p>
          <a:p>
            <a:pPr marL="312738" lvl="1" indent="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Clr>
                <a:srgbClr val="934C94"/>
              </a:buClr>
              <a:buNone/>
            </a:pPr>
            <a:endParaRPr lang="fr-FR" sz="2400" dirty="0" smtClean="0">
              <a:solidFill>
                <a:srgbClr val="000000"/>
              </a:solidFill>
            </a:endParaRPr>
          </a:p>
          <a:p>
            <a:pPr marL="312738" lvl="1" indent="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Clr>
                <a:srgbClr val="934C94"/>
              </a:buClr>
              <a:buNone/>
            </a:pPr>
            <a:endParaRPr lang="fr-FR" sz="1050" dirty="0">
              <a:solidFill>
                <a:srgbClr val="00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>
                <a:solidFill>
                  <a:srgbClr val="000000"/>
                </a:solidFill>
              </a:rPr>
              <a:t>/ COPIL du 23 septembre 2013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87546E7-9BEF-8443-81FD-6E333C45EA8E}" type="slidenum">
              <a:rPr lang="fr-FR">
                <a:solidFill>
                  <a:srgbClr val="000000"/>
                </a:solidFill>
              </a:rPr>
              <a:pPr>
                <a:defRPr/>
              </a:pPr>
              <a:t>37</a:t>
            </a:fld>
            <a:endParaRPr lang="fr-FR">
              <a:solidFill>
                <a:srgbClr val="000000"/>
              </a:solidFill>
            </a:endParaRPr>
          </a:p>
        </p:txBody>
      </p:sp>
      <p:pic>
        <p:nvPicPr>
          <p:cNvPr id="8" name="Image 7" descr="Bandeau-oran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0528" y="-315416"/>
            <a:ext cx="9001000" cy="172819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187624" y="375047"/>
            <a:ext cx="4464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+mj-lt"/>
              </a:rPr>
              <a:t>La priorité 2</a:t>
            </a:r>
          </a:p>
          <a:p>
            <a:endParaRPr lang="fr-FR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8411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Bandeau-oran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0528" y="-315416"/>
            <a:ext cx="9001000" cy="172819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7445" y="-31441"/>
            <a:ext cx="7392987" cy="1193800"/>
          </a:xfrm>
        </p:spPr>
        <p:txBody>
          <a:bodyPr/>
          <a:lstStyle/>
          <a:p>
            <a:r>
              <a:rPr lang="fr-FR" dirty="0" smtClean="0"/>
              <a:t>Le périmètre de la priorité 2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>
                <a:solidFill>
                  <a:srgbClr val="000000"/>
                </a:solidFill>
              </a:rPr>
              <a:t>/ COPIL du 23 septembre 2013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87546E7-9BEF-8443-81FD-6E333C45EA8E}" type="slidenum">
              <a:rPr lang="fr-FR">
                <a:solidFill>
                  <a:srgbClr val="000000"/>
                </a:solidFill>
              </a:rPr>
              <a:pPr>
                <a:defRPr/>
              </a:pPr>
              <a:t>38</a:t>
            </a:fld>
            <a:endParaRPr lang="fr-FR">
              <a:solidFill>
                <a:srgbClr val="000000"/>
              </a:solidFill>
            </a:endParaRPr>
          </a:p>
        </p:txBody>
      </p:sp>
      <p:pic>
        <p:nvPicPr>
          <p:cNvPr id="55" name="Image 54" descr="Pastille-Priorite02-Entre2030et20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-1827584"/>
            <a:ext cx="5832648" cy="583264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3211" y="1835150"/>
            <a:ext cx="7351197" cy="419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1412776"/>
            <a:ext cx="5904656" cy="1251110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>
                <a:solidFill>
                  <a:srgbClr val="FF6600"/>
                </a:solidFill>
              </a:rPr>
              <a:t>La réalisation des sections de ligne nouvelle</a:t>
            </a:r>
          </a:p>
          <a:p>
            <a:pPr marL="342900" indent="-342900">
              <a:spcAft>
                <a:spcPts val="0"/>
              </a:spcAft>
              <a:buFont typeface="Arial" pitchFamily="34" charset="0"/>
              <a:buChar char="•"/>
            </a:pPr>
            <a:r>
              <a:rPr lang="fr-FR" dirty="0" smtClean="0">
                <a:solidFill>
                  <a:srgbClr val="FF6600"/>
                </a:solidFill>
              </a:rPr>
              <a:t>Aubagne - Toulon</a:t>
            </a:r>
          </a:p>
          <a:p>
            <a:pPr marL="342900" indent="-342900">
              <a:spcAft>
                <a:spcPts val="0"/>
              </a:spcAft>
              <a:buFont typeface="Arial" pitchFamily="34" charset="0"/>
              <a:buChar char="•"/>
            </a:pPr>
            <a:r>
              <a:rPr lang="fr-FR" dirty="0" smtClean="0">
                <a:solidFill>
                  <a:srgbClr val="FF6600"/>
                </a:solidFill>
              </a:rPr>
              <a:t>Le Muy - </a:t>
            </a:r>
            <a:r>
              <a:rPr lang="fr-FR" dirty="0" err="1" smtClean="0">
                <a:solidFill>
                  <a:srgbClr val="FF6600"/>
                </a:solidFill>
              </a:rPr>
              <a:t>Siagne</a:t>
            </a:r>
            <a:endParaRPr lang="fr-FR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2219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>
                <a:latin typeface="Arial" charset="0"/>
                <a:ea typeface="ＭＳ Ｐゴシック" charset="0"/>
                <a:cs typeface="ＭＳ Ｐゴシック" charset="0"/>
              </a:rPr>
              <a:t>L’amélioration des services avec P1+P2</a:t>
            </a:r>
            <a:endParaRPr lang="fr-FR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Font typeface="Wingdings" charset="0"/>
              <a:buNone/>
            </a:pPr>
            <a:r>
              <a:rPr lang="fr-FR" dirty="0" smtClean="0">
                <a:latin typeface="Arial" charset="0"/>
                <a:ea typeface="ＭＳ Ｐゴシック" charset="0"/>
                <a:cs typeface="ＭＳ Ｐゴシック" charset="0"/>
              </a:rPr>
              <a:t>Séquence 3.3</a:t>
            </a:r>
            <a:endParaRPr lang="fr-FR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328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3 objectifs du débat public de 2005 confirmés par la commission mobilité 21</a:t>
            </a:r>
            <a:endParaRPr lang="fr-FR" dirty="0"/>
          </a:p>
        </p:txBody>
      </p:sp>
      <p:sp>
        <p:nvSpPr>
          <p:cNvPr id="6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/ Présentation du projet LN PCA à la Commission Transport de la Région Provence-Alpes-Côte d'Azur - Marseille, le 17 janvier 2014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467544" y="1412776"/>
            <a:ext cx="83529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buClr>
                <a:srgbClr val="0095D8"/>
              </a:buClr>
              <a:buFont typeface="Wingdings" pitchFamily="2" charset="2"/>
              <a:buChar char="§"/>
            </a:pPr>
            <a:r>
              <a:rPr lang="fr-FR" sz="2000" b="1" dirty="0">
                <a:solidFill>
                  <a:srgbClr val="0095D8"/>
                </a:solidFill>
                <a:cs typeface="Arial" pitchFamily="34" charset="0"/>
              </a:rPr>
              <a:t>Ouvrir la région </a:t>
            </a:r>
            <a:r>
              <a:rPr lang="fr-FR" sz="2000" b="1" dirty="0" smtClean="0">
                <a:solidFill>
                  <a:srgbClr val="0095D8"/>
                </a:solidFill>
                <a:cs typeface="Arial" pitchFamily="34" charset="0"/>
              </a:rPr>
              <a:t>Provence-Alpes-Côte d’Azur </a:t>
            </a:r>
            <a:r>
              <a:rPr lang="fr-FR" sz="2000" b="1" dirty="0">
                <a:solidFill>
                  <a:srgbClr val="0095D8"/>
                </a:solidFill>
                <a:cs typeface="Arial" pitchFamily="34" charset="0"/>
              </a:rPr>
              <a:t>aux autres régions françaises et désenclaver l’Est du territoire</a:t>
            </a:r>
            <a:r>
              <a:rPr lang="fr-FR" sz="2000" dirty="0">
                <a:solidFill>
                  <a:srgbClr val="000000"/>
                </a:solidFill>
                <a:cs typeface="Arial" pitchFamily="34" charset="0"/>
              </a:rPr>
              <a:t>, en le reliant au réseau français à grande vitesse.</a:t>
            </a:r>
          </a:p>
          <a:p>
            <a:pPr marL="177800" indent="-177800">
              <a:buClr>
                <a:srgbClr val="0095D8"/>
              </a:buClr>
              <a:buFont typeface="Wingdings" pitchFamily="2" charset="2"/>
              <a:buChar char="§"/>
            </a:pPr>
            <a:endParaRPr lang="fr-FR" sz="2000" dirty="0">
              <a:solidFill>
                <a:srgbClr val="000000"/>
              </a:solidFill>
              <a:cs typeface="Arial" pitchFamily="34" charset="0"/>
            </a:endParaRPr>
          </a:p>
          <a:p>
            <a:pPr marL="177800" indent="-177800">
              <a:buClr>
                <a:srgbClr val="0095D8"/>
              </a:buClr>
              <a:buFont typeface="Wingdings" pitchFamily="2" charset="2"/>
              <a:buChar char="§"/>
            </a:pPr>
            <a:r>
              <a:rPr lang="fr-FR" sz="2000" b="1" dirty="0">
                <a:solidFill>
                  <a:srgbClr val="0095D8"/>
                </a:solidFill>
                <a:cs typeface="Arial" pitchFamily="34" charset="0"/>
              </a:rPr>
              <a:t>Faciliter les déplacements à l’intérieur de la région </a:t>
            </a:r>
            <a:r>
              <a:rPr lang="fr-FR" sz="2000" dirty="0">
                <a:solidFill>
                  <a:srgbClr val="000000"/>
                </a:solidFill>
                <a:cs typeface="Arial" pitchFamily="34" charset="0"/>
              </a:rPr>
              <a:t>(entre les trois métropoles de </a:t>
            </a:r>
            <a:r>
              <a:rPr lang="fr-FR" sz="2000" dirty="0" smtClean="0">
                <a:solidFill>
                  <a:srgbClr val="000000"/>
                </a:solidFill>
                <a:cs typeface="Arial" pitchFamily="34" charset="0"/>
              </a:rPr>
              <a:t>Marseille, Toulon </a:t>
            </a:r>
            <a:r>
              <a:rPr lang="fr-FR" sz="2000" dirty="0">
                <a:solidFill>
                  <a:srgbClr val="000000"/>
                </a:solidFill>
                <a:cs typeface="Arial" pitchFamily="34" charset="0"/>
              </a:rPr>
              <a:t>et Nice, et au sein de chacune d’elles), </a:t>
            </a:r>
            <a:r>
              <a:rPr lang="fr-FR" sz="2000" dirty="0" smtClean="0">
                <a:solidFill>
                  <a:srgbClr val="000000"/>
                </a:solidFill>
                <a:cs typeface="Arial" pitchFamily="34" charset="0"/>
              </a:rPr>
              <a:t>en haussant la qualité du service ferroviaire, en </a:t>
            </a:r>
            <a:r>
              <a:rPr lang="fr-FR" sz="2000" dirty="0">
                <a:solidFill>
                  <a:srgbClr val="000000"/>
                </a:solidFill>
                <a:cs typeface="Arial" pitchFamily="34" charset="0"/>
              </a:rPr>
              <a:t>offrant une alternative à la route et en complétant la seule voie ferrée existante </a:t>
            </a:r>
            <a:r>
              <a:rPr lang="fr-FR" sz="2000" dirty="0" smtClean="0">
                <a:solidFill>
                  <a:srgbClr val="000000"/>
                </a:solidFill>
                <a:cs typeface="Arial" pitchFamily="34" charset="0"/>
              </a:rPr>
              <a:t>du littoral</a:t>
            </a:r>
            <a:r>
              <a:rPr lang="fr-FR" sz="2000" dirty="0">
                <a:solidFill>
                  <a:srgbClr val="000000"/>
                </a:solidFill>
                <a:cs typeface="Arial" pitchFamily="34" charset="0"/>
              </a:rPr>
              <a:t>.</a:t>
            </a:r>
          </a:p>
          <a:p>
            <a:pPr marL="177800" indent="-177800">
              <a:buClr>
                <a:srgbClr val="0095D8"/>
              </a:buClr>
              <a:buFont typeface="Wingdings" pitchFamily="2" charset="2"/>
              <a:buChar char="§"/>
            </a:pPr>
            <a:endParaRPr lang="fr-FR" sz="2000" dirty="0">
              <a:solidFill>
                <a:srgbClr val="000000"/>
              </a:solidFill>
              <a:cs typeface="Arial" pitchFamily="34" charset="0"/>
            </a:endParaRPr>
          </a:p>
          <a:p>
            <a:pPr marL="177800" indent="-177800">
              <a:buClr>
                <a:srgbClr val="0095D8"/>
              </a:buClr>
              <a:buFont typeface="Wingdings" pitchFamily="2" charset="2"/>
              <a:buChar char="§"/>
            </a:pPr>
            <a:r>
              <a:rPr lang="fr-FR" sz="2000" b="1" dirty="0">
                <a:solidFill>
                  <a:srgbClr val="0095D8"/>
                </a:solidFill>
                <a:cs typeface="Arial" pitchFamily="34" charset="0"/>
              </a:rPr>
              <a:t>Constituer le système ferroviaire intégré et le chainon  manquant de l’arc méditerranéen</a:t>
            </a:r>
            <a:r>
              <a:rPr lang="fr-FR" sz="2000" dirty="0">
                <a:solidFill>
                  <a:srgbClr val="000000"/>
                </a:solidFill>
                <a:cs typeface="Arial" pitchFamily="34" charset="0"/>
              </a:rPr>
              <a:t> Barcelone – Marseille – Gênes.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FB744-9F1B-6041-90BB-EC633323C5D0}" type="slidenum">
              <a:rPr lang="fr-FR" smtClean="0">
                <a:solidFill>
                  <a:srgbClr val="000000"/>
                </a:solidFill>
              </a:rPr>
              <a:pPr/>
              <a:t>4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062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1217613" y="383828"/>
            <a:ext cx="7392987" cy="5969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fr-FR" dirty="0" smtClean="0"/>
              <a:t>Amélioration des dessertes avec P1+P2</a:t>
            </a:r>
            <a:endParaRPr lang="fr-FR" dirty="0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701042" y="1196752"/>
            <a:ext cx="7940675" cy="566124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35000"/>
              </a:spcAft>
              <a:buSzPct val="90000"/>
              <a:buFont typeface="Wingdings" pitchFamily="2" charset="2"/>
              <a:defRPr sz="19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50863" indent="-238125" algn="l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10000"/>
              </a:spcAft>
              <a:buClr>
                <a:schemeClr val="accent1"/>
              </a:buClr>
              <a:buSzPct val="90000"/>
              <a:buFont typeface="Wingdings" pitchFamily="2" charset="2"/>
              <a:buChar char="n"/>
              <a:defRPr sz="1700" b="1">
                <a:solidFill>
                  <a:schemeClr val="tx1"/>
                </a:solidFill>
                <a:latin typeface="+mn-lt"/>
                <a:ea typeface="Geneva" charset="-128"/>
              </a:defRPr>
            </a:lvl2pPr>
            <a:lvl3pPr marL="1139825" indent="-296863" algn="l" rtl="0" eaLnBrk="0" fontAlgn="base" hangingPunct="0">
              <a:spcBef>
                <a:spcPct val="30000"/>
              </a:spcBef>
              <a:spcAft>
                <a:spcPct val="0"/>
              </a:spcAft>
              <a:buFont typeface="Symbol" charset="2"/>
              <a:buChar char="¾"/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3pPr>
            <a:lvl4pPr marL="1141413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4pPr>
            <a:lvl5pPr marL="11430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5pPr>
            <a:lvl6pPr marL="16002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6pPr>
            <a:lvl7pPr marL="20574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7pPr>
            <a:lvl8pPr marL="2514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8pPr>
            <a:lvl9pPr marL="29718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9pPr>
          </a:lstStyle>
          <a:p>
            <a:r>
              <a:rPr lang="fr-FR" sz="1600" dirty="0" smtClean="0">
                <a:solidFill>
                  <a:srgbClr val="0095D8"/>
                </a:solidFill>
              </a:rPr>
              <a:t>Aire Marseillaise : </a:t>
            </a:r>
          </a:p>
          <a:p>
            <a:pPr marL="542925" lvl="1" indent="-276225">
              <a:spcBef>
                <a:spcPct val="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r>
              <a:rPr lang="fr-FR" sz="1400" kern="0" dirty="0" smtClean="0">
                <a:ea typeface="ＭＳ Ｐゴシック" pitchFamily="34" charset="-128"/>
              </a:rPr>
              <a:t>De 3 TER/h/sens à </a:t>
            </a:r>
            <a:r>
              <a:rPr lang="fr-FR" sz="1400" kern="0" dirty="0" smtClean="0">
                <a:solidFill>
                  <a:srgbClr val="0095D8"/>
                </a:solidFill>
                <a:ea typeface="ＭＳ Ｐゴシック" pitchFamily="34" charset="-128"/>
              </a:rPr>
              <a:t>8 TER/h/sens entre Marseille – Aubagne</a:t>
            </a:r>
            <a:endParaRPr lang="fr-FR" sz="1400" kern="0" dirty="0" smtClean="0">
              <a:ea typeface="ＭＳ Ｐゴシック" pitchFamily="34" charset="-128"/>
            </a:endParaRPr>
          </a:p>
          <a:p>
            <a:pPr marL="542925" lvl="1" indent="-276225">
              <a:spcBef>
                <a:spcPct val="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r>
              <a:rPr lang="fr-FR" sz="1400" kern="0" dirty="0" smtClean="0">
                <a:ea typeface="ＭＳ Ｐゴシック" pitchFamily="34" charset="-128"/>
              </a:rPr>
              <a:t>De </a:t>
            </a:r>
            <a:r>
              <a:rPr lang="fr-FR" sz="1400" kern="0" dirty="0">
                <a:ea typeface="ＭＳ Ｐゴシック" pitchFamily="34" charset="-128"/>
              </a:rPr>
              <a:t>3 TER/h/sens à </a:t>
            </a:r>
            <a:r>
              <a:rPr lang="fr-FR" sz="1400" kern="0" dirty="0">
                <a:solidFill>
                  <a:srgbClr val="0095D8"/>
                </a:solidFill>
                <a:ea typeface="ＭＳ Ｐゴシック" pitchFamily="34" charset="-128"/>
              </a:rPr>
              <a:t>6 </a:t>
            </a:r>
            <a:r>
              <a:rPr lang="fr-FR" sz="1400" kern="0" dirty="0" smtClean="0">
                <a:solidFill>
                  <a:srgbClr val="0095D8"/>
                </a:solidFill>
                <a:ea typeface="ＭＳ Ｐゴシック" pitchFamily="34" charset="-128"/>
              </a:rPr>
              <a:t>TER/h/sens entre Marseille </a:t>
            </a:r>
            <a:r>
              <a:rPr lang="fr-FR" sz="1400" kern="0" dirty="0">
                <a:solidFill>
                  <a:srgbClr val="0095D8"/>
                </a:solidFill>
                <a:ea typeface="ＭＳ Ｐゴシック" pitchFamily="34" charset="-128"/>
              </a:rPr>
              <a:t>– Vitrolles </a:t>
            </a:r>
            <a:endParaRPr lang="fr-FR" sz="1400" kern="0" dirty="0">
              <a:ea typeface="ＭＳ Ｐゴシック" pitchFamily="34" charset="-128"/>
            </a:endParaRPr>
          </a:p>
          <a:p>
            <a:pPr marL="542925" lvl="1" indent="-276225">
              <a:spcBef>
                <a:spcPct val="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r>
              <a:rPr lang="fr-FR" sz="1400" kern="0" dirty="0">
                <a:ea typeface="ＭＳ Ｐゴシック" pitchFamily="34" charset="-128"/>
              </a:rPr>
              <a:t>De 3 TER /h/sens à </a:t>
            </a:r>
            <a:r>
              <a:rPr lang="fr-FR" sz="1400" kern="0" dirty="0">
                <a:solidFill>
                  <a:schemeClr val="accent1"/>
                </a:solidFill>
                <a:ea typeface="ＭＳ Ｐゴシック" pitchFamily="34" charset="-128"/>
              </a:rPr>
              <a:t>6 </a:t>
            </a:r>
            <a:r>
              <a:rPr lang="fr-FR" sz="1400" kern="0" dirty="0" smtClean="0">
                <a:solidFill>
                  <a:schemeClr val="accent1"/>
                </a:solidFill>
                <a:ea typeface="ＭＳ Ｐゴシック" pitchFamily="34" charset="-128"/>
              </a:rPr>
              <a:t>TER/h/sens entre </a:t>
            </a:r>
            <a:r>
              <a:rPr lang="fr-FR" sz="1400" kern="0" dirty="0">
                <a:solidFill>
                  <a:srgbClr val="0095D8"/>
                </a:solidFill>
                <a:ea typeface="ＭＳ Ｐゴシック" pitchFamily="34" charset="-128"/>
              </a:rPr>
              <a:t>Marseille – Aix </a:t>
            </a:r>
            <a:endParaRPr lang="fr-FR" sz="1400" kern="0" dirty="0">
              <a:ea typeface="ＭＳ Ｐゴシック" pitchFamily="34" charset="-128"/>
            </a:endParaRPr>
          </a:p>
          <a:p>
            <a:r>
              <a:rPr lang="fr-FR" sz="1600" dirty="0">
                <a:solidFill>
                  <a:srgbClr val="0095D8"/>
                </a:solidFill>
              </a:rPr>
              <a:t>Aire </a:t>
            </a:r>
            <a:r>
              <a:rPr lang="fr-FR" sz="1600" dirty="0" smtClean="0">
                <a:solidFill>
                  <a:srgbClr val="0095D8"/>
                </a:solidFill>
              </a:rPr>
              <a:t>Toulonnaise : </a:t>
            </a:r>
            <a:endParaRPr lang="fr-FR" sz="1600" dirty="0">
              <a:solidFill>
                <a:srgbClr val="0095D8"/>
              </a:solidFill>
            </a:endParaRPr>
          </a:p>
          <a:p>
            <a:pPr marL="542925" lvl="1" indent="-276225">
              <a:spcBef>
                <a:spcPct val="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r>
              <a:rPr lang="fr-FR" sz="1400" kern="0" dirty="0">
                <a:ea typeface="ＭＳ Ｐゴシック" pitchFamily="34" charset="-128"/>
              </a:rPr>
              <a:t>De </a:t>
            </a:r>
            <a:r>
              <a:rPr lang="fr-FR" sz="1400" kern="0" dirty="0" smtClean="0">
                <a:ea typeface="ＭＳ Ｐゴシック" pitchFamily="34" charset="-128"/>
              </a:rPr>
              <a:t>4 TER/h/sens à </a:t>
            </a:r>
            <a:r>
              <a:rPr lang="fr-FR" sz="1400" kern="0" dirty="0" smtClean="0">
                <a:solidFill>
                  <a:schemeClr val="accent1"/>
                </a:solidFill>
                <a:ea typeface="ＭＳ Ｐゴシック" pitchFamily="34" charset="-128"/>
              </a:rPr>
              <a:t>8 TER/h/sens entre La Seyne et Toulon (dont 4 depuis Marseille)</a:t>
            </a:r>
          </a:p>
          <a:p>
            <a:pPr marL="542925" lvl="1" indent="-276225">
              <a:spcBef>
                <a:spcPct val="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r>
              <a:rPr lang="fr-FR" sz="1400" kern="0" dirty="0">
                <a:ea typeface="ＭＳ Ｐゴシック" pitchFamily="34" charset="-128"/>
              </a:rPr>
              <a:t>De 2 TER/h/sens à </a:t>
            </a:r>
            <a:r>
              <a:rPr lang="fr-FR" sz="1400" kern="0" dirty="0">
                <a:solidFill>
                  <a:srgbClr val="0095D8"/>
                </a:solidFill>
                <a:ea typeface="ＭＳ Ｐゴシック" pitchFamily="34" charset="-128"/>
              </a:rPr>
              <a:t>4 TER/h/sens entre Toulon et </a:t>
            </a:r>
            <a:r>
              <a:rPr lang="fr-FR" sz="1400" kern="0" dirty="0" smtClean="0">
                <a:solidFill>
                  <a:srgbClr val="0095D8"/>
                </a:solidFill>
                <a:ea typeface="ＭＳ Ｐゴシック" pitchFamily="34" charset="-128"/>
              </a:rPr>
              <a:t>Hyères</a:t>
            </a:r>
            <a:endParaRPr lang="fr-FR" sz="1400" kern="0" dirty="0">
              <a:solidFill>
                <a:srgbClr val="0095D8"/>
              </a:solidFill>
              <a:ea typeface="ＭＳ Ｐゴシック" pitchFamily="34" charset="-128"/>
            </a:endParaRPr>
          </a:p>
          <a:p>
            <a:pPr marL="542925" lvl="1" indent="-276225">
              <a:spcBef>
                <a:spcPct val="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r>
              <a:rPr lang="fr-FR" sz="1400" kern="0" dirty="0">
                <a:ea typeface="ＭＳ Ｐゴシック" pitchFamily="34" charset="-128"/>
              </a:rPr>
              <a:t>De </a:t>
            </a:r>
            <a:r>
              <a:rPr lang="fr-FR" sz="1400" kern="0" dirty="0" smtClean="0">
                <a:ea typeface="ＭＳ Ｐゴシック" pitchFamily="34" charset="-128"/>
              </a:rPr>
              <a:t>1 </a:t>
            </a:r>
            <a:r>
              <a:rPr lang="fr-FR" sz="1400" kern="0" dirty="0">
                <a:ea typeface="ＭＳ Ｐゴシック" pitchFamily="34" charset="-128"/>
              </a:rPr>
              <a:t>TER/h/sens à </a:t>
            </a:r>
            <a:r>
              <a:rPr lang="fr-FR" sz="1400" kern="0" dirty="0" smtClean="0">
                <a:solidFill>
                  <a:schemeClr val="accent1"/>
                </a:solidFill>
                <a:ea typeface="ＭＳ Ｐゴシック" pitchFamily="34" charset="-128"/>
              </a:rPr>
              <a:t>2</a:t>
            </a:r>
            <a:r>
              <a:rPr lang="fr-FR" sz="1400" kern="0" dirty="0" smtClean="0">
                <a:solidFill>
                  <a:srgbClr val="0095D8"/>
                </a:solidFill>
                <a:ea typeface="ＭＳ Ｐゴシック" pitchFamily="34" charset="-128"/>
              </a:rPr>
              <a:t> </a:t>
            </a:r>
            <a:r>
              <a:rPr lang="fr-FR" sz="1400" kern="0" dirty="0">
                <a:solidFill>
                  <a:srgbClr val="0095D8"/>
                </a:solidFill>
                <a:ea typeface="ＭＳ Ｐゴシック" pitchFamily="34" charset="-128"/>
              </a:rPr>
              <a:t>TER/h/sens entre Toulon et </a:t>
            </a:r>
            <a:r>
              <a:rPr lang="fr-FR" sz="1400" kern="0" dirty="0" smtClean="0">
                <a:solidFill>
                  <a:srgbClr val="0095D8"/>
                </a:solidFill>
                <a:ea typeface="ＭＳ Ｐゴシック" pitchFamily="34" charset="-128"/>
              </a:rPr>
              <a:t>Nice</a:t>
            </a:r>
            <a:endParaRPr lang="fr-FR" sz="1400" kern="0" dirty="0">
              <a:solidFill>
                <a:srgbClr val="0095D8"/>
              </a:solidFill>
              <a:ea typeface="ＭＳ Ｐゴシック" pitchFamily="34" charset="-128"/>
            </a:endParaRPr>
          </a:p>
          <a:p>
            <a:r>
              <a:rPr lang="fr-FR" sz="1600" dirty="0">
                <a:solidFill>
                  <a:srgbClr val="0095D8"/>
                </a:solidFill>
              </a:rPr>
              <a:t>Aire </a:t>
            </a:r>
            <a:r>
              <a:rPr lang="fr-FR" sz="1600" dirty="0" smtClean="0">
                <a:solidFill>
                  <a:srgbClr val="0095D8"/>
                </a:solidFill>
              </a:rPr>
              <a:t>Azuréenne </a:t>
            </a:r>
            <a:r>
              <a:rPr lang="fr-FR" sz="1600" dirty="0">
                <a:solidFill>
                  <a:srgbClr val="0095D8"/>
                </a:solidFill>
              </a:rPr>
              <a:t>: </a:t>
            </a:r>
          </a:p>
          <a:p>
            <a:pPr marL="542925" lvl="1" indent="-276225">
              <a:spcBef>
                <a:spcPct val="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r>
              <a:rPr lang="fr-FR" sz="1400" kern="0" dirty="0">
                <a:ea typeface="ＭＳ Ｐゴシック" pitchFamily="34" charset="-128"/>
              </a:rPr>
              <a:t>De </a:t>
            </a:r>
            <a:r>
              <a:rPr lang="fr-FR" sz="1400" kern="0" dirty="0" smtClean="0">
                <a:ea typeface="ＭＳ Ｐゴシック" pitchFamily="34" charset="-128"/>
              </a:rPr>
              <a:t>5 </a:t>
            </a:r>
            <a:r>
              <a:rPr lang="fr-FR" sz="1400" kern="0" dirty="0">
                <a:ea typeface="ＭＳ Ｐゴシック" pitchFamily="34" charset="-128"/>
              </a:rPr>
              <a:t>TER/h/sens à </a:t>
            </a:r>
            <a:r>
              <a:rPr lang="fr-FR" sz="1400" kern="0" dirty="0" smtClean="0">
                <a:solidFill>
                  <a:srgbClr val="0095D8"/>
                </a:solidFill>
                <a:ea typeface="ＭＳ Ｐゴシック" pitchFamily="34" charset="-128"/>
              </a:rPr>
              <a:t>8* </a:t>
            </a:r>
            <a:r>
              <a:rPr lang="fr-FR" sz="1400" kern="0" dirty="0">
                <a:solidFill>
                  <a:srgbClr val="0095D8"/>
                </a:solidFill>
                <a:ea typeface="ＭＳ Ｐゴシック" pitchFamily="34" charset="-128"/>
              </a:rPr>
              <a:t>TER/h/sens entre </a:t>
            </a:r>
            <a:r>
              <a:rPr lang="fr-FR" sz="1400" kern="0" dirty="0" smtClean="0">
                <a:solidFill>
                  <a:srgbClr val="0095D8"/>
                </a:solidFill>
                <a:ea typeface="ＭＳ Ｐゴシック" pitchFamily="34" charset="-128"/>
              </a:rPr>
              <a:t>Cannes - Nice</a:t>
            </a:r>
            <a:endParaRPr lang="fr-FR" sz="1400" kern="0" dirty="0">
              <a:ea typeface="ＭＳ Ｐゴシック" pitchFamily="34" charset="-128"/>
            </a:endParaRPr>
          </a:p>
          <a:p>
            <a:pPr marL="542925" lvl="1" indent="-276225">
              <a:spcBef>
                <a:spcPct val="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r>
              <a:rPr lang="fr-FR" sz="1400" kern="0" dirty="0">
                <a:ea typeface="ＭＳ Ｐゴシック" pitchFamily="34" charset="-128"/>
              </a:rPr>
              <a:t>De 4</a:t>
            </a:r>
            <a:r>
              <a:rPr lang="fr-FR" sz="1400" kern="0" dirty="0" smtClean="0">
                <a:ea typeface="ＭＳ Ｐゴシック" pitchFamily="34" charset="-128"/>
              </a:rPr>
              <a:t> </a:t>
            </a:r>
            <a:r>
              <a:rPr lang="fr-FR" sz="1400" kern="0" dirty="0">
                <a:ea typeface="ＭＳ Ｐゴシック" pitchFamily="34" charset="-128"/>
              </a:rPr>
              <a:t>TER/h/sens à </a:t>
            </a:r>
            <a:r>
              <a:rPr lang="fr-FR" sz="1400" kern="0" dirty="0" smtClean="0">
                <a:solidFill>
                  <a:schemeClr val="accent1"/>
                </a:solidFill>
                <a:ea typeface="ＭＳ Ｐゴシック" pitchFamily="34" charset="-128"/>
              </a:rPr>
              <a:t>6*</a:t>
            </a:r>
            <a:r>
              <a:rPr lang="fr-FR" sz="1400" kern="0" dirty="0" smtClean="0">
                <a:solidFill>
                  <a:srgbClr val="0095D8"/>
                </a:solidFill>
                <a:ea typeface="ＭＳ Ｐゴシック" pitchFamily="34" charset="-128"/>
              </a:rPr>
              <a:t> </a:t>
            </a:r>
            <a:r>
              <a:rPr lang="fr-FR" sz="1400" kern="0" dirty="0">
                <a:solidFill>
                  <a:srgbClr val="0095D8"/>
                </a:solidFill>
                <a:ea typeface="ＭＳ Ｐゴシック" pitchFamily="34" charset="-128"/>
              </a:rPr>
              <a:t>TER/h/sens entre </a:t>
            </a:r>
            <a:r>
              <a:rPr lang="fr-FR" sz="1400" kern="0" dirty="0" smtClean="0">
                <a:solidFill>
                  <a:srgbClr val="0095D8"/>
                </a:solidFill>
                <a:ea typeface="ＭＳ Ｐゴシック" pitchFamily="34" charset="-128"/>
              </a:rPr>
              <a:t>Nice - Monaco/Italie </a:t>
            </a:r>
            <a:endParaRPr lang="fr-FR" sz="1400" kern="0" dirty="0">
              <a:ea typeface="ＭＳ Ｐゴシック" pitchFamily="34" charset="-128"/>
            </a:endParaRPr>
          </a:p>
          <a:p>
            <a:pPr marL="542925" lvl="1" indent="-276225">
              <a:spcBef>
                <a:spcPct val="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r>
              <a:rPr lang="fr-FR" sz="1400" kern="0" dirty="0" smtClean="0">
                <a:solidFill>
                  <a:schemeClr val="accent1"/>
                </a:solidFill>
                <a:ea typeface="ＭＳ Ｐゴシック" pitchFamily="34" charset="-128"/>
              </a:rPr>
              <a:t>Création d’un service</a:t>
            </a:r>
            <a:r>
              <a:rPr lang="fr-FR" sz="1400" kern="0" dirty="0" smtClean="0">
                <a:ea typeface="ＭＳ Ｐゴシック" pitchFamily="34" charset="-128"/>
              </a:rPr>
              <a:t> entre l’Italie, Monaco, Nice, Sophia, Cannes Antibes, Cagnes et Nice </a:t>
            </a:r>
            <a:r>
              <a:rPr lang="fr-FR" sz="1400" kern="0" dirty="0" smtClean="0">
                <a:solidFill>
                  <a:schemeClr val="accent1"/>
                </a:solidFill>
                <a:ea typeface="ＭＳ Ｐゴシック" pitchFamily="34" charset="-128"/>
              </a:rPr>
              <a:t>via</a:t>
            </a:r>
            <a:r>
              <a:rPr lang="fr-FR" sz="1400" kern="0" dirty="0" smtClean="0">
                <a:ea typeface="ＭＳ Ｐゴシック" pitchFamily="34" charset="-128"/>
              </a:rPr>
              <a:t> </a:t>
            </a:r>
            <a:r>
              <a:rPr lang="fr-FR" sz="1400" kern="0" dirty="0" smtClean="0">
                <a:solidFill>
                  <a:schemeClr val="accent1"/>
                </a:solidFill>
                <a:ea typeface="ＭＳ Ｐゴシック" pitchFamily="34" charset="-128"/>
              </a:rPr>
              <a:t>la boucle ferroviaire (*) avec 2TER/h/sens</a:t>
            </a:r>
          </a:p>
          <a:p>
            <a:pPr marL="542925" lvl="1" indent="-276225">
              <a:spcBef>
                <a:spcPct val="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endParaRPr lang="fr-FR" sz="1400" kern="0" dirty="0" smtClean="0">
              <a:ea typeface="ＭＳ Ｐゴシック" pitchFamily="34" charset="-128"/>
            </a:endParaRPr>
          </a:p>
        </p:txBody>
      </p:sp>
      <p:sp>
        <p:nvSpPr>
          <p:cNvPr id="7" name="Espace réservé du numéro de diapositive 4"/>
          <p:cNvSpPr txBox="1">
            <a:spLocks/>
          </p:cNvSpPr>
          <p:nvPr/>
        </p:nvSpPr>
        <p:spPr bwMode="gray">
          <a:xfrm>
            <a:off x="35496" y="6237312"/>
            <a:ext cx="846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E87546E7-9BEF-8443-81FD-6E333C45EA8E}" type="slidenum">
              <a:rPr lang="fr-FR" b="0" smtClean="0">
                <a:solidFill>
                  <a:srgbClr val="000000"/>
                </a:solidFill>
              </a:rPr>
              <a:pPr>
                <a:defRPr/>
              </a:pPr>
              <a:t>40</a:t>
            </a:fld>
            <a:endParaRPr lang="fr-FR" b="0" dirty="0">
              <a:solidFill>
                <a:srgbClr val="000000"/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C4D32D-C1DC-F447-9A70-B9AF968C352C}" type="slidenum">
              <a:rPr lang="fr-FR" smtClean="0">
                <a:solidFill>
                  <a:srgbClr val="000000"/>
                </a:solidFill>
              </a:rPr>
              <a:pPr/>
              <a:t>40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310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1217613" y="383828"/>
            <a:ext cx="7392987" cy="5969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fr-FR" dirty="0" smtClean="0"/>
              <a:t>Amélioration des dessertes avec P1+P2</a:t>
            </a:r>
            <a:endParaRPr lang="fr-FR" dirty="0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701042" y="1196752"/>
            <a:ext cx="7940675" cy="566124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35000"/>
              </a:spcAft>
              <a:buSzPct val="90000"/>
              <a:buFont typeface="Wingdings" pitchFamily="2" charset="2"/>
              <a:defRPr sz="19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50863" indent="-238125" algn="l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10000"/>
              </a:spcAft>
              <a:buClr>
                <a:schemeClr val="accent1"/>
              </a:buClr>
              <a:buSzPct val="90000"/>
              <a:buFont typeface="Wingdings" pitchFamily="2" charset="2"/>
              <a:buChar char="n"/>
              <a:defRPr sz="1700" b="1">
                <a:solidFill>
                  <a:schemeClr val="tx1"/>
                </a:solidFill>
                <a:latin typeface="+mn-lt"/>
                <a:ea typeface="Geneva" charset="-128"/>
              </a:defRPr>
            </a:lvl2pPr>
            <a:lvl3pPr marL="1139825" indent="-296863" algn="l" rtl="0" eaLnBrk="0" fontAlgn="base" hangingPunct="0">
              <a:spcBef>
                <a:spcPct val="30000"/>
              </a:spcBef>
              <a:spcAft>
                <a:spcPct val="0"/>
              </a:spcAft>
              <a:buFont typeface="Symbol" charset="2"/>
              <a:buChar char="¾"/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3pPr>
            <a:lvl4pPr marL="1141413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4pPr>
            <a:lvl5pPr marL="11430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5pPr>
            <a:lvl6pPr marL="16002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6pPr>
            <a:lvl7pPr marL="20574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7pPr>
            <a:lvl8pPr marL="2514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8pPr>
            <a:lvl9pPr marL="29718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9pPr>
          </a:lstStyle>
          <a:p>
            <a:endParaRPr lang="fr-FR" sz="1600" dirty="0" smtClean="0">
              <a:solidFill>
                <a:srgbClr val="0095D8"/>
              </a:solidFill>
            </a:endParaRPr>
          </a:p>
          <a:p>
            <a:r>
              <a:rPr lang="fr-FR" sz="1600" dirty="0" smtClean="0">
                <a:solidFill>
                  <a:srgbClr val="0095D8"/>
                </a:solidFill>
              </a:rPr>
              <a:t>Vers Marseille depuis Paris et les autres secteurs (Bordeaux, Toulouse, Barcelone) :  </a:t>
            </a:r>
          </a:p>
          <a:p>
            <a:pPr marL="542925" lvl="1" indent="-276225">
              <a:spcBef>
                <a:spcPct val="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r>
              <a:rPr lang="fr-FR" sz="1400" kern="0" dirty="0" smtClean="0">
                <a:ea typeface="ＭＳ Ｐゴシック" pitchFamily="34" charset="-128"/>
              </a:rPr>
              <a:t>De </a:t>
            </a:r>
            <a:r>
              <a:rPr lang="fr-FR" sz="1400" kern="0" dirty="0">
                <a:ea typeface="ＭＳ Ｐゴシック" pitchFamily="34" charset="-128"/>
              </a:rPr>
              <a:t>4</a:t>
            </a:r>
            <a:r>
              <a:rPr lang="fr-FR" sz="1400" kern="0" dirty="0" smtClean="0">
                <a:ea typeface="ＭＳ Ｐゴシック" pitchFamily="34" charset="-128"/>
              </a:rPr>
              <a:t> Trains GL/h/sens à </a:t>
            </a:r>
            <a:r>
              <a:rPr lang="fr-FR" sz="1400" kern="0" dirty="0" smtClean="0">
                <a:solidFill>
                  <a:schemeClr val="accent1"/>
                </a:solidFill>
                <a:ea typeface="ＭＳ Ｐゴシック" pitchFamily="34" charset="-128"/>
              </a:rPr>
              <a:t>6 T</a:t>
            </a:r>
            <a:r>
              <a:rPr lang="fr-FR" sz="1400" kern="0" dirty="0" smtClean="0">
                <a:solidFill>
                  <a:srgbClr val="0095D8"/>
                </a:solidFill>
                <a:ea typeface="ＭＳ Ｐゴシック" pitchFamily="34" charset="-128"/>
              </a:rPr>
              <a:t>rains GL/h/sens</a:t>
            </a:r>
            <a:endParaRPr lang="fr-FR" sz="1400" kern="0" dirty="0" smtClean="0">
              <a:ea typeface="ＭＳ Ｐゴシック" pitchFamily="34" charset="-128"/>
            </a:endParaRPr>
          </a:p>
          <a:p>
            <a:r>
              <a:rPr lang="fr-FR" sz="1600" dirty="0" smtClean="0">
                <a:solidFill>
                  <a:srgbClr val="0095D8"/>
                </a:solidFill>
              </a:rPr>
              <a:t>Vers Toulon et Nice depuis Marseille et les autres secteurs </a:t>
            </a:r>
            <a:endParaRPr lang="fr-FR" sz="1600" dirty="0">
              <a:solidFill>
                <a:srgbClr val="0095D8"/>
              </a:solidFill>
            </a:endParaRPr>
          </a:p>
          <a:p>
            <a:pPr marL="542925" lvl="1" indent="-276225">
              <a:spcBef>
                <a:spcPct val="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r>
              <a:rPr lang="fr-FR" sz="1400" kern="0" dirty="0" smtClean="0">
                <a:ea typeface="ＭＳ Ｐゴシック" pitchFamily="34" charset="-128"/>
              </a:rPr>
              <a:t>De 3 Trains GL/h/sens à </a:t>
            </a:r>
            <a:r>
              <a:rPr lang="fr-FR" sz="1400" kern="0" dirty="0" smtClean="0">
                <a:solidFill>
                  <a:schemeClr val="accent1"/>
                </a:solidFill>
                <a:ea typeface="ＭＳ Ｐゴシック" pitchFamily="34" charset="-128"/>
              </a:rPr>
              <a:t>6 T</a:t>
            </a:r>
            <a:r>
              <a:rPr lang="fr-FR" sz="1400" kern="0" dirty="0" smtClean="0">
                <a:solidFill>
                  <a:srgbClr val="0095D8"/>
                </a:solidFill>
                <a:ea typeface="ＭＳ Ｐゴシック" pitchFamily="34" charset="-128"/>
              </a:rPr>
              <a:t>rains GL/h/sens</a:t>
            </a:r>
          </a:p>
          <a:p>
            <a:pPr indent="-284163">
              <a:spcBef>
                <a:spcPct val="0"/>
              </a:spcBef>
              <a:spcAft>
                <a:spcPts val="1200"/>
              </a:spcAft>
              <a:defRPr/>
            </a:pPr>
            <a:r>
              <a:rPr lang="fr-FR" sz="1600" kern="0" dirty="0" smtClean="0">
                <a:solidFill>
                  <a:srgbClr val="0095D8"/>
                </a:solidFill>
                <a:ea typeface="ＭＳ Ｐゴシック" pitchFamily="34" charset="-128"/>
              </a:rPr>
              <a:t>Gain en temps de parcours : </a:t>
            </a:r>
          </a:p>
          <a:p>
            <a:pPr marL="542925" lvl="1" indent="-276225">
              <a:spcBef>
                <a:spcPct val="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r>
              <a:rPr lang="fr-FR" sz="1400" kern="0" dirty="0" smtClean="0">
                <a:ea typeface="ＭＳ Ｐゴシック" pitchFamily="34" charset="-128"/>
              </a:rPr>
              <a:t>De 59 min à </a:t>
            </a:r>
            <a:r>
              <a:rPr lang="fr-FR" sz="1400" kern="0" dirty="0" smtClean="0">
                <a:solidFill>
                  <a:schemeClr val="accent1"/>
                </a:solidFill>
                <a:ea typeface="ＭＳ Ｐゴシック" pitchFamily="34" charset="-128"/>
              </a:rPr>
              <a:t>24 min entre Aubagne et Vitrolles Aéroport</a:t>
            </a:r>
          </a:p>
          <a:p>
            <a:pPr marL="542925" lvl="1" indent="-276225">
              <a:spcBef>
                <a:spcPct val="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r>
              <a:rPr lang="fr-FR" sz="1400" kern="0" dirty="0" smtClean="0">
                <a:ea typeface="ＭＳ Ｐゴシック" pitchFamily="34" charset="-128"/>
              </a:rPr>
              <a:t>De 43 min à </a:t>
            </a:r>
            <a:r>
              <a:rPr lang="fr-FR" sz="1400" kern="0" dirty="0" smtClean="0">
                <a:solidFill>
                  <a:schemeClr val="accent1"/>
                </a:solidFill>
                <a:ea typeface="ＭＳ Ｐゴシック" pitchFamily="34" charset="-128"/>
              </a:rPr>
              <a:t>24 min entre </a:t>
            </a:r>
            <a:r>
              <a:rPr lang="fr-FR" sz="1400" kern="0" dirty="0">
                <a:solidFill>
                  <a:schemeClr val="accent1"/>
                </a:solidFill>
                <a:ea typeface="ＭＳ Ｐゴシック" pitchFamily="34" charset="-128"/>
              </a:rPr>
              <a:t>Marseille et </a:t>
            </a:r>
            <a:r>
              <a:rPr lang="fr-FR" sz="1400" kern="0" dirty="0" smtClean="0">
                <a:solidFill>
                  <a:schemeClr val="accent1"/>
                </a:solidFill>
                <a:ea typeface="ＭＳ Ｐゴシック" pitchFamily="34" charset="-128"/>
              </a:rPr>
              <a:t>Toulon</a:t>
            </a:r>
          </a:p>
          <a:p>
            <a:pPr marL="542925" lvl="1" indent="-276225">
              <a:spcBef>
                <a:spcPct val="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r>
              <a:rPr lang="fr-FR" sz="1400" kern="0" dirty="0" smtClean="0">
                <a:ea typeface="ＭＳ Ｐゴシック" pitchFamily="34" charset="-128"/>
              </a:rPr>
              <a:t>De 33 min à </a:t>
            </a:r>
            <a:r>
              <a:rPr lang="fr-FR" sz="1400" kern="0" dirty="0" smtClean="0">
                <a:solidFill>
                  <a:schemeClr val="accent1"/>
                </a:solidFill>
                <a:ea typeface="ＭＳ Ｐゴシック" pitchFamily="34" charset="-128"/>
              </a:rPr>
              <a:t>24 min entre Cannes et Nice</a:t>
            </a:r>
          </a:p>
          <a:p>
            <a:pPr marL="542925" lvl="1" indent="-276225">
              <a:spcBef>
                <a:spcPct val="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r>
              <a:rPr lang="fr-FR" sz="1400" kern="0" dirty="0" smtClean="0">
                <a:ea typeface="ＭＳ Ｐゴシック" pitchFamily="34" charset="-128"/>
              </a:rPr>
              <a:t>De 30 min à </a:t>
            </a:r>
            <a:r>
              <a:rPr lang="fr-FR" sz="1400" kern="0" dirty="0" smtClean="0">
                <a:solidFill>
                  <a:schemeClr val="accent1"/>
                </a:solidFill>
                <a:ea typeface="ＭＳ Ｐゴシック" pitchFamily="34" charset="-128"/>
              </a:rPr>
              <a:t>7 min entre Nice Aéroport et Sophia Antipolis</a:t>
            </a:r>
          </a:p>
          <a:p>
            <a:pPr marL="542925" lvl="1" indent="-276225">
              <a:spcBef>
                <a:spcPct val="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r>
              <a:rPr lang="fr-FR" sz="1400" kern="0" dirty="0" smtClean="0">
                <a:ea typeface="ＭＳ Ｐゴシック" pitchFamily="34" charset="-128"/>
              </a:rPr>
              <a:t>De 2h40 à </a:t>
            </a:r>
            <a:r>
              <a:rPr lang="fr-FR" sz="1400" kern="0" dirty="0" smtClean="0">
                <a:solidFill>
                  <a:schemeClr val="accent1"/>
                </a:solidFill>
                <a:ea typeface="ＭＳ Ｐゴシック" pitchFamily="34" charset="-128"/>
              </a:rPr>
              <a:t>1h32 entre Nice et Marseille</a:t>
            </a:r>
          </a:p>
          <a:p>
            <a:pPr marL="542925" lvl="1" indent="-276225">
              <a:spcBef>
                <a:spcPct val="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r>
              <a:rPr lang="fr-FR" sz="1400" kern="0" dirty="0" smtClean="0">
                <a:ea typeface="ＭＳ Ｐゴシック" pitchFamily="34" charset="-128"/>
              </a:rPr>
              <a:t>De 5h37 à </a:t>
            </a:r>
            <a:r>
              <a:rPr lang="fr-FR" sz="1400" kern="0" dirty="0" smtClean="0">
                <a:solidFill>
                  <a:schemeClr val="accent1"/>
                </a:solidFill>
                <a:ea typeface="ＭＳ Ｐゴシック" pitchFamily="34" charset="-128"/>
              </a:rPr>
              <a:t>4h15 entre Nice et Paris</a:t>
            </a:r>
          </a:p>
          <a:p>
            <a:pPr marL="266700" lvl="1" indent="0">
              <a:spcBef>
                <a:spcPct val="0"/>
              </a:spcBef>
              <a:spcAft>
                <a:spcPts val="1200"/>
              </a:spcAft>
              <a:buNone/>
              <a:defRPr/>
            </a:pPr>
            <a:endParaRPr lang="fr-FR" sz="1400" kern="0" dirty="0" smtClean="0">
              <a:ea typeface="ＭＳ Ｐゴシック" pitchFamily="34" charset="-128"/>
            </a:endParaRPr>
          </a:p>
          <a:p>
            <a:pPr marL="266700" lvl="1" indent="0">
              <a:spcBef>
                <a:spcPct val="0"/>
              </a:spcBef>
              <a:spcAft>
                <a:spcPts val="1200"/>
              </a:spcAft>
              <a:buNone/>
              <a:defRPr/>
            </a:pPr>
            <a:endParaRPr lang="fr-FR" sz="1400" kern="0" dirty="0" smtClean="0">
              <a:ea typeface="ＭＳ Ｐゴシック" pitchFamily="34" charset="-128"/>
            </a:endParaRPr>
          </a:p>
          <a:p>
            <a:pPr marL="266700" lvl="1" indent="0">
              <a:spcBef>
                <a:spcPct val="0"/>
              </a:spcBef>
              <a:spcAft>
                <a:spcPts val="1200"/>
              </a:spcAft>
              <a:buNone/>
              <a:defRPr/>
            </a:pPr>
            <a:endParaRPr lang="fr-FR" sz="1400" kern="0" dirty="0">
              <a:ea typeface="ＭＳ Ｐゴシック" pitchFamily="34" charset="-128"/>
            </a:endParaRPr>
          </a:p>
          <a:p>
            <a:pPr marL="542925" lvl="1" indent="-276225">
              <a:spcBef>
                <a:spcPct val="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endParaRPr lang="fr-FR" sz="1400" kern="0" dirty="0" smtClean="0">
              <a:ea typeface="ＭＳ Ｐゴシック" pitchFamily="34" charset="-128"/>
            </a:endParaRPr>
          </a:p>
        </p:txBody>
      </p:sp>
      <p:sp>
        <p:nvSpPr>
          <p:cNvPr id="7" name="Espace réservé du numéro de diapositive 4"/>
          <p:cNvSpPr txBox="1">
            <a:spLocks/>
          </p:cNvSpPr>
          <p:nvPr/>
        </p:nvSpPr>
        <p:spPr bwMode="gray">
          <a:xfrm>
            <a:off x="35496" y="6237312"/>
            <a:ext cx="846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E87546E7-9BEF-8443-81FD-6E333C45EA8E}" type="slidenum">
              <a:rPr lang="fr-FR" b="0" smtClean="0">
                <a:solidFill>
                  <a:srgbClr val="000000"/>
                </a:solidFill>
              </a:rPr>
              <a:pPr>
                <a:defRPr/>
              </a:pPr>
              <a:t>41</a:t>
            </a:fld>
            <a:endParaRPr lang="fr-FR" b="0" dirty="0">
              <a:solidFill>
                <a:srgbClr val="000000"/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C4D32D-C1DC-F447-9A70-B9AF968C352C}" type="slidenum">
              <a:rPr lang="fr-FR" smtClean="0">
                <a:solidFill>
                  <a:srgbClr val="000000"/>
                </a:solidFill>
              </a:rPr>
              <a:pPr/>
              <a:t>41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500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>
                <a:latin typeface="Arial" charset="0"/>
                <a:ea typeface="ＭＳ Ｐゴシック" charset="0"/>
                <a:cs typeface="ＭＳ Ｐゴシック" charset="0"/>
              </a:rPr>
              <a:t>Point sur la consultation du public</a:t>
            </a:r>
            <a:endParaRPr lang="fr-FR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Font typeface="Wingdings" charset="0"/>
              <a:buNone/>
            </a:pPr>
            <a:r>
              <a:rPr lang="fr-FR" dirty="0" smtClean="0">
                <a:latin typeface="Arial" charset="0"/>
                <a:ea typeface="ＭＳ Ｐゴシック" charset="0"/>
                <a:cs typeface="ＭＳ Ｐゴシック" charset="0"/>
              </a:rPr>
              <a:t>Séquence 4</a:t>
            </a:r>
            <a:endParaRPr lang="fr-FR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490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Le calendrier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631343524"/>
              </p:ext>
            </p:extLst>
          </p:nvPr>
        </p:nvGraphicFramePr>
        <p:xfrm>
          <a:off x="538163" y="1340768"/>
          <a:ext cx="8067675" cy="4557712"/>
        </p:xfrm>
        <a:graphic>
          <a:graphicData uri="http://schemas.openxmlformats.org/drawingml/2006/table">
            <a:tbl>
              <a:tblPr/>
              <a:tblGrid>
                <a:gridCol w="1365250"/>
                <a:gridCol w="6702425"/>
              </a:tblGrid>
              <a:tr h="184428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Calibri" pitchFamily="34" charset="0"/>
                        </a:rPr>
                        <a:t>Fin 2013</a:t>
                      </a:r>
                    </a:p>
                  </a:txBody>
                  <a:tcPr marL="91434" marR="91434" marT="45716" marB="45716" horzOverflow="overflow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Calibri" pitchFamily="34" charset="0"/>
                        </a:rPr>
                        <a:t>Consultation priorité 1 : nœuds marseillais et azuréen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fr-FR" sz="2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Calibri" pitchFamily="34" charset="0"/>
                        </a:rPr>
                        <a:t>Rencontres Préfet/Élus (AM : 28 </a:t>
                      </a:r>
                      <a:r>
                        <a:rPr kumimoji="0" lang="fr-FR" sz="22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Calibri" pitchFamily="34" charset="0"/>
                        </a:rPr>
                        <a:t>oct</a:t>
                      </a:r>
                      <a:r>
                        <a:rPr kumimoji="0" lang="fr-FR" sz="2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Calibri" pitchFamily="34" charset="0"/>
                        </a:rPr>
                        <a:t> et </a:t>
                      </a:r>
                      <a:r>
                        <a:rPr kumimoji="0" lang="fr-FR" sz="22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Calibri" pitchFamily="34" charset="0"/>
                        </a:rPr>
                        <a:t>BdR</a:t>
                      </a:r>
                      <a:r>
                        <a:rPr kumimoji="0" lang="fr-FR" sz="2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Calibri" pitchFamily="34" charset="0"/>
                        </a:rPr>
                        <a:t>  : 8 </a:t>
                      </a:r>
                      <a:r>
                        <a:rPr kumimoji="0" lang="fr-FR" sz="22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Calibri" pitchFamily="34" charset="0"/>
                        </a:rPr>
                        <a:t>nov</a:t>
                      </a:r>
                      <a:r>
                        <a:rPr kumimoji="0" lang="fr-FR" sz="2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Calibri" pitchFamily="34" charset="0"/>
                        </a:rPr>
                        <a:t>)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fr-FR" sz="2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Calibri" pitchFamily="34" charset="0"/>
                        </a:rPr>
                        <a:t> COTER 06 (8 </a:t>
                      </a:r>
                      <a:r>
                        <a:rPr kumimoji="0" lang="fr-FR" sz="22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Calibri" pitchFamily="34" charset="0"/>
                        </a:rPr>
                        <a:t>nov</a:t>
                      </a:r>
                      <a:r>
                        <a:rPr kumimoji="0" lang="fr-FR" sz="2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Calibri" pitchFamily="34" charset="0"/>
                        </a:rPr>
                        <a:t>) et COTER 13 (20 </a:t>
                      </a:r>
                      <a:r>
                        <a:rPr kumimoji="0" lang="fr-FR" sz="22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Calibri" pitchFamily="34" charset="0"/>
                        </a:rPr>
                        <a:t>nov</a:t>
                      </a:r>
                      <a:r>
                        <a:rPr kumimoji="0" lang="fr-FR" sz="2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Calibri" pitchFamily="34" charset="0"/>
                        </a:rPr>
                        <a:t>)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fr-F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Calibri" pitchFamily="34" charset="0"/>
                        </a:rPr>
                        <a:t>Mi-novembre – mi-décembre : information et consultation du public</a:t>
                      </a:r>
                    </a:p>
                  </a:txBody>
                  <a:tcPr marL="91434" marR="91434" marT="45716" marB="45716" horzOverflow="overflow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6211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Calibri" pitchFamily="34" charset="0"/>
                        </a:rPr>
                        <a:t>Début 2014</a:t>
                      </a:r>
                    </a:p>
                  </a:txBody>
                  <a:tcPr marL="91434" marR="91434" marT="45716" marB="45716" horzOverflow="overflow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Calibri" pitchFamily="34" charset="0"/>
                        </a:rPr>
                        <a:t>Décision ministérielle : passage en études phases 2 pour  les nœuds marseillais et azuréen</a:t>
                      </a:r>
                    </a:p>
                  </a:txBody>
                  <a:tcPr marL="91434" marR="91434" marT="45716" marB="45716" horzOverflow="overflow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76211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Calibri" pitchFamily="34" charset="0"/>
                        </a:rPr>
                        <a:t>Mi 2014</a:t>
                      </a:r>
                    </a:p>
                  </a:txBody>
                  <a:tcPr marL="91434" marR="91434" marT="45716" marB="45716" horzOverflow="overflow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Calibri" pitchFamily="34" charset="0"/>
                        </a:rPr>
                        <a:t>Consultation priorité 2 : Aubagne – Toulon &amp; Le Muy – </a:t>
                      </a:r>
                      <a:r>
                        <a:rPr kumimoji="0" lang="fr-FR" sz="2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Calibri" pitchFamily="34" charset="0"/>
                        </a:rPr>
                        <a:t>Siagne</a:t>
                      </a:r>
                      <a:endParaRPr kumimoji="0" lang="fr-FR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charset="-128"/>
                        <a:cs typeface="Calibri" pitchFamily="34" charset="0"/>
                      </a:endParaRPr>
                    </a:p>
                  </a:txBody>
                  <a:tcPr marL="91434" marR="91434" marT="45716" marB="45716" horzOverflow="overflow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6211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Calibri" pitchFamily="34" charset="0"/>
                        </a:rPr>
                        <a:t>Automne 2014</a:t>
                      </a:r>
                    </a:p>
                  </a:txBody>
                  <a:tcPr marL="91434" marR="91434" marT="45716" marB="45716" horzOverflow="overflow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Calibri" pitchFamily="34" charset="0"/>
                        </a:rPr>
                        <a:t>Démarrage des études de phase 2 pour Aubagne – Toulon &amp; Le Muy – </a:t>
                      </a:r>
                      <a:r>
                        <a:rPr kumimoji="0" lang="fr-FR" sz="2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Calibri" pitchFamily="34" charset="0"/>
                        </a:rPr>
                        <a:t>Siagne</a:t>
                      </a:r>
                      <a:endParaRPr kumimoji="0" lang="fr-FR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charset="-128"/>
                        <a:cs typeface="Calibri" pitchFamily="34" charset="0"/>
                      </a:endParaRPr>
                    </a:p>
                  </a:txBody>
                  <a:tcPr marL="91434" marR="91434" marT="45716" marB="45716" horzOverflow="overflow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427099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Calibri" pitchFamily="34" charset="0"/>
                        </a:rPr>
                        <a:t>2017</a:t>
                      </a:r>
                    </a:p>
                  </a:txBody>
                  <a:tcPr marL="91434" marR="91434" marT="45716" marB="45716" horzOverflow="overflow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Calibri" pitchFamily="34" charset="0"/>
                        </a:rPr>
                        <a:t>DUP nœuds marseillais et azuréen</a:t>
                      </a:r>
                    </a:p>
                  </a:txBody>
                  <a:tcPr marL="91434" marR="91434" marT="45716" marB="45716" horzOverflow="overflow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FB744-9F1B-6041-90BB-EC633323C5D0}" type="slidenum">
              <a:rPr lang="fr-FR" smtClean="0">
                <a:solidFill>
                  <a:srgbClr val="000000"/>
                </a:solidFill>
              </a:rPr>
              <a:pPr/>
              <a:t>43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23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re 1"/>
          <p:cNvSpPr>
            <a:spLocks noGrp="1"/>
          </p:cNvSpPr>
          <p:nvPr>
            <p:ph type="title"/>
          </p:nvPr>
        </p:nvSpPr>
        <p:spPr>
          <a:xfrm>
            <a:off x="971600" y="53752"/>
            <a:ext cx="7658100" cy="1143000"/>
          </a:xfrm>
        </p:spPr>
        <p:txBody>
          <a:bodyPr/>
          <a:lstStyle/>
          <a:p>
            <a:r>
              <a:rPr lang="fr-FR" dirty="0" smtClean="0"/>
              <a:t>Information et consultation du public sur la priorité 1 </a:t>
            </a:r>
          </a:p>
        </p:txBody>
      </p:sp>
      <p:sp>
        <p:nvSpPr>
          <p:cNvPr id="2048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3705225"/>
          </a:xfrm>
        </p:spPr>
        <p:txBody>
          <a:bodyPr/>
          <a:lstStyle/>
          <a:p>
            <a:pPr lvl="1">
              <a:spcBef>
                <a:spcPct val="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r>
              <a:rPr lang="fr-FR" sz="1800" dirty="0">
                <a:solidFill>
                  <a:srgbClr val="0095D8"/>
                </a:solidFill>
                <a:ea typeface="ＭＳ Ｐゴシック" pitchFamily="34" charset="-128"/>
                <a:cs typeface="ＭＳ Ｐゴシック" charset="0"/>
              </a:rPr>
              <a:t>Dispositif annoncé au préalable dans la presse </a:t>
            </a:r>
            <a:r>
              <a:rPr lang="fr-FR" sz="1800" dirty="0">
                <a:ea typeface="ＭＳ Ｐゴシック" pitchFamily="34" charset="-128"/>
                <a:cs typeface="ＭＳ Ｐゴシック" charset="0"/>
              </a:rPr>
              <a:t>(4 annonces et dans la Provence et Nice Matin + Communiqué de Presse) et à la radio (120 spots sur RFM du 21 novembre au 20 décembre)</a:t>
            </a:r>
          </a:p>
          <a:p>
            <a:pPr lvl="1">
              <a:spcBef>
                <a:spcPct val="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endParaRPr lang="fr-FR" sz="1800" dirty="0">
              <a:solidFill>
                <a:srgbClr val="0095D8"/>
              </a:solidFill>
              <a:ea typeface="ＭＳ Ｐゴシック" pitchFamily="34" charset="-128"/>
              <a:cs typeface="ＭＳ Ｐゴシック" charset="0"/>
            </a:endParaRPr>
          </a:p>
          <a:p>
            <a:pPr lvl="1">
              <a:spcBef>
                <a:spcPct val="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r>
              <a:rPr lang="fr-FR" sz="1800" dirty="0">
                <a:ea typeface="ＭＳ Ｐゴシック" pitchFamily="34" charset="-128"/>
                <a:cs typeface="ＭＳ Ｐゴシック" charset="0"/>
              </a:rPr>
              <a:t>Mise à disposition de documentations et de moyens d’expression dans </a:t>
            </a:r>
            <a:r>
              <a:rPr lang="fr-FR" sz="1800" dirty="0">
                <a:solidFill>
                  <a:srgbClr val="0095D8"/>
                </a:solidFill>
                <a:ea typeface="ＭＳ Ｐゴシック" pitchFamily="34" charset="-128"/>
                <a:cs typeface="ＭＳ Ｐゴシック" charset="0"/>
              </a:rPr>
              <a:t>22 lieux des Bouches du Rhône et des Alpes Maritimes </a:t>
            </a:r>
            <a:r>
              <a:rPr lang="fr-FR" sz="1800" dirty="0">
                <a:ea typeface="ＭＳ Ｐゴシック" pitchFamily="34" charset="-128"/>
                <a:cs typeface="ＭＳ Ｐゴシック" charset="0"/>
              </a:rPr>
              <a:t>(Conseil Régional, mairies de la ZPP, CCI… )</a:t>
            </a:r>
          </a:p>
          <a:p>
            <a:pPr lvl="1">
              <a:spcBef>
                <a:spcPct val="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endParaRPr lang="fr-FR" sz="1800" dirty="0">
              <a:solidFill>
                <a:srgbClr val="0095D8"/>
              </a:solidFill>
              <a:ea typeface="ＭＳ Ｐゴシック" pitchFamily="34" charset="-128"/>
              <a:cs typeface="ＭＳ Ｐゴシック" charset="0"/>
            </a:endParaRPr>
          </a:p>
          <a:p>
            <a:pPr lvl="1">
              <a:spcBef>
                <a:spcPct val="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r>
              <a:rPr lang="fr-FR" sz="1800" dirty="0">
                <a:solidFill>
                  <a:srgbClr val="0095D8"/>
                </a:solidFill>
                <a:ea typeface="ＭＳ Ｐゴシック" pitchFamily="34" charset="-128"/>
                <a:cs typeface="ＭＳ Ｐゴシック" charset="0"/>
              </a:rPr>
              <a:t>Distribution dans les pôles d’échange de 45 000 documents </a:t>
            </a:r>
            <a:r>
              <a:rPr lang="fr-FR" sz="1800" dirty="0">
                <a:ea typeface="ＭＳ Ｐゴシック" pitchFamily="34" charset="-128"/>
                <a:cs typeface="ＭＳ Ｐゴシック" charset="0"/>
              </a:rPr>
              <a:t>synthétiques d’expression et de présentation du projet avec la ZPP</a:t>
            </a:r>
          </a:p>
          <a:p>
            <a:pPr lvl="1">
              <a:spcBef>
                <a:spcPct val="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endParaRPr lang="fr-FR" sz="1800" dirty="0">
              <a:solidFill>
                <a:srgbClr val="0095D8"/>
              </a:solidFill>
              <a:ea typeface="ＭＳ Ｐゴシック" pitchFamily="34" charset="-128"/>
              <a:cs typeface="ＭＳ Ｐゴシック" charset="0"/>
            </a:endParaRPr>
          </a:p>
          <a:p>
            <a:pPr lvl="1">
              <a:spcBef>
                <a:spcPct val="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r>
              <a:rPr lang="fr-FR" sz="1800" dirty="0">
                <a:ea typeface="ＭＳ Ｐゴシック" pitchFamily="34" charset="-128"/>
                <a:cs typeface="ＭＳ Ｐゴシック" charset="0"/>
              </a:rPr>
              <a:t>Mise en ligne sur le site internet des documents de présentation du projet, de la ZPP et d’une rubrique « exprimez-vous »</a:t>
            </a:r>
          </a:p>
          <a:p>
            <a:pPr lvl="1" algn="just">
              <a:spcAft>
                <a:spcPct val="0"/>
              </a:spcAft>
            </a:pPr>
            <a:endParaRPr lang="fr-FR" sz="1600" b="0" dirty="0" smtClean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FB744-9F1B-6041-90BB-EC633323C5D0}" type="slidenum">
              <a:rPr lang="fr-FR" smtClean="0">
                <a:solidFill>
                  <a:srgbClr val="000000"/>
                </a:solidFill>
              </a:rPr>
              <a:pPr/>
              <a:t>44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713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re 1"/>
          <p:cNvSpPr>
            <a:spLocks noGrp="1"/>
          </p:cNvSpPr>
          <p:nvPr>
            <p:ph type="title"/>
          </p:nvPr>
        </p:nvSpPr>
        <p:spPr>
          <a:xfrm>
            <a:off x="1028700" y="0"/>
            <a:ext cx="7658100" cy="1143000"/>
          </a:xfrm>
        </p:spPr>
        <p:txBody>
          <a:bodyPr/>
          <a:lstStyle/>
          <a:p>
            <a:r>
              <a:rPr lang="fr-FR" dirty="0" smtClean="0"/>
              <a:t>La participation à la consultation de la priorité 1</a:t>
            </a:r>
          </a:p>
        </p:txBody>
      </p:sp>
      <p:sp>
        <p:nvSpPr>
          <p:cNvPr id="21507" name="Espace réservé du contenu 2"/>
          <p:cNvSpPr>
            <a:spLocks noGrp="1"/>
          </p:cNvSpPr>
          <p:nvPr>
            <p:ph idx="1"/>
          </p:nvPr>
        </p:nvSpPr>
        <p:spPr>
          <a:xfrm>
            <a:off x="457200" y="1409700"/>
            <a:ext cx="8229600" cy="2671763"/>
          </a:xfrm>
        </p:spPr>
        <p:txBody>
          <a:bodyPr/>
          <a:lstStyle/>
          <a:p>
            <a:pPr marL="342900" indent="-342900">
              <a:spcBef>
                <a:spcPct val="0"/>
              </a:spcBef>
              <a:spcAft>
                <a:spcPct val="0"/>
              </a:spcAft>
              <a:buClr>
                <a:srgbClr val="0095D8"/>
              </a:buClr>
              <a:buFont typeface="Courier New" pitchFamily="49" charset="0"/>
              <a:buChar char="o"/>
            </a:pPr>
            <a:r>
              <a:rPr lang="fr-FR" sz="2000" b="0" dirty="0" smtClean="0">
                <a:solidFill>
                  <a:schemeClr val="tx1"/>
                </a:solidFill>
              </a:rPr>
              <a:t>Fréquentation quotidienne du site internet doublée et 75% de nouveaux visiteurs </a:t>
            </a:r>
            <a:r>
              <a:rPr lang="fr-FR" sz="2000" b="0" dirty="0" smtClean="0">
                <a:solidFill>
                  <a:schemeClr val="accent1"/>
                </a:solidFill>
                <a:sym typeface="Wingdings" pitchFamily="2" charset="2"/>
              </a:rPr>
              <a:t> plus de 6000 visites sur la période de la consultation</a:t>
            </a:r>
            <a:endParaRPr lang="fr-FR" sz="2000" b="0" dirty="0" smtClean="0">
              <a:solidFill>
                <a:schemeClr val="accent1"/>
              </a:solidFill>
            </a:endParaRPr>
          </a:p>
          <a:p>
            <a:pPr marL="342900" indent="-342900">
              <a:spcBef>
                <a:spcPct val="0"/>
              </a:spcBef>
              <a:spcAft>
                <a:spcPct val="0"/>
              </a:spcAft>
              <a:buClr>
                <a:srgbClr val="0095D8"/>
              </a:buClr>
              <a:buFont typeface="Courier New" pitchFamily="49" charset="0"/>
              <a:buChar char="o"/>
            </a:pPr>
            <a:endParaRPr lang="fr-FR" sz="2000" b="0" dirty="0" smtClean="0">
              <a:solidFill>
                <a:schemeClr val="tx1"/>
              </a:solidFill>
            </a:endParaRPr>
          </a:p>
          <a:p>
            <a:pPr marL="342900" indent="-342900">
              <a:spcBef>
                <a:spcPct val="0"/>
              </a:spcBef>
              <a:spcAft>
                <a:spcPct val="0"/>
              </a:spcAft>
              <a:buClr>
                <a:srgbClr val="0095D8"/>
              </a:buClr>
              <a:buFont typeface="Courier New" pitchFamily="49" charset="0"/>
              <a:buChar char="o"/>
            </a:pPr>
            <a:r>
              <a:rPr lang="fr-FR" sz="2000" b="0" dirty="0" smtClean="0">
                <a:solidFill>
                  <a:schemeClr val="tx1"/>
                </a:solidFill>
              </a:rPr>
              <a:t>Une information qui a intéressée bien au delà des communes directement concernées par la ZPP</a:t>
            </a:r>
            <a:r>
              <a:rPr lang="fr-FR" sz="2000" b="0" dirty="0" smtClean="0">
                <a:solidFill>
                  <a:srgbClr val="000000"/>
                </a:solidFill>
              </a:rPr>
              <a:t> </a:t>
            </a:r>
          </a:p>
          <a:p>
            <a:pPr marL="342900" indent="-342900">
              <a:spcBef>
                <a:spcPct val="0"/>
              </a:spcBef>
              <a:spcAft>
                <a:spcPct val="0"/>
              </a:spcAft>
              <a:buClr>
                <a:srgbClr val="0095D8"/>
              </a:buClr>
              <a:buFont typeface="Courier New" pitchFamily="49" charset="0"/>
              <a:buChar char="o"/>
            </a:pPr>
            <a:endParaRPr lang="fr-FR" sz="2000" b="0" dirty="0" smtClean="0">
              <a:solidFill>
                <a:srgbClr val="000000"/>
              </a:solidFill>
            </a:endParaRPr>
          </a:p>
          <a:p>
            <a:pPr marL="342900" indent="-342900">
              <a:spcBef>
                <a:spcPct val="0"/>
              </a:spcBef>
              <a:spcAft>
                <a:spcPct val="0"/>
              </a:spcAft>
              <a:buClr>
                <a:srgbClr val="0095D8"/>
              </a:buClr>
              <a:buFont typeface="Courier New" pitchFamily="49" charset="0"/>
              <a:buChar char="o"/>
            </a:pPr>
            <a:r>
              <a:rPr lang="fr-FR" sz="2000" b="0" dirty="0" smtClean="0">
                <a:solidFill>
                  <a:schemeClr val="accent1"/>
                </a:solidFill>
              </a:rPr>
              <a:t>900 retours collectés</a:t>
            </a:r>
            <a:r>
              <a:rPr lang="fr-FR" sz="2000" b="0" dirty="0" smtClean="0">
                <a:solidFill>
                  <a:srgbClr val="000000"/>
                </a:solidFill>
              </a:rPr>
              <a:t> à ce jour dont 65% en provenance des Alpes Maritimes</a:t>
            </a:r>
          </a:p>
          <a:p>
            <a:pPr>
              <a:spcBef>
                <a:spcPct val="0"/>
              </a:spcBef>
              <a:spcAft>
                <a:spcPct val="0"/>
              </a:spcAft>
              <a:buClr>
                <a:srgbClr val="FF9933"/>
              </a:buClr>
              <a:buFont typeface="Wingdings" pitchFamily="2" charset="2"/>
              <a:buChar char="§"/>
            </a:pPr>
            <a:endParaRPr lang="fr-FR" sz="2000" b="0" dirty="0" smtClean="0">
              <a:solidFill>
                <a:srgbClr val="000000"/>
              </a:solidFill>
            </a:endParaRPr>
          </a:p>
          <a:p>
            <a:pPr lvl="1">
              <a:spcAft>
                <a:spcPct val="0"/>
              </a:spcAft>
            </a:pPr>
            <a:endParaRPr lang="fr-FR" sz="1800" b="0" dirty="0" smtClean="0"/>
          </a:p>
        </p:txBody>
      </p:sp>
      <p:graphicFrame>
        <p:nvGraphicFramePr>
          <p:cNvPr id="21509" name="G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721298779"/>
              </p:ext>
            </p:extLst>
          </p:nvPr>
        </p:nvGraphicFramePr>
        <p:xfrm>
          <a:off x="2123728" y="3501008"/>
          <a:ext cx="4746625" cy="2870200"/>
        </p:xfrm>
        <a:graphic>
          <a:graphicData uri="http://schemas.openxmlformats.org/presentationml/2006/ole">
            <p:oleObj spid="_x0000_s1047" r:id="rId3" imgW="4749196" imgH="2871465" progId="Excel.Sheet.8">
              <p:embed/>
            </p:oleObj>
          </a:graphicData>
        </a:graphic>
      </p:graphicFrame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FB744-9F1B-6041-90BB-EC633323C5D0}" type="slidenum">
              <a:rPr lang="fr-FR" smtClean="0">
                <a:solidFill>
                  <a:srgbClr val="000000"/>
                </a:solidFill>
              </a:rPr>
              <a:pPr/>
              <a:t>45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743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re 1"/>
          <p:cNvSpPr>
            <a:spLocks noGrp="1"/>
          </p:cNvSpPr>
          <p:nvPr>
            <p:ph type="title"/>
          </p:nvPr>
        </p:nvSpPr>
        <p:spPr>
          <a:xfrm>
            <a:off x="1028700" y="0"/>
            <a:ext cx="7658100" cy="1143000"/>
          </a:xfrm>
        </p:spPr>
        <p:txBody>
          <a:bodyPr/>
          <a:lstStyle/>
          <a:p>
            <a:r>
              <a:rPr lang="fr-FR" smtClean="0"/>
              <a:t>Premiers enseignements reçus</a:t>
            </a:r>
          </a:p>
        </p:txBody>
      </p:sp>
      <p:sp>
        <p:nvSpPr>
          <p:cNvPr id="22531" name="Espace réservé du contenu 2"/>
          <p:cNvSpPr>
            <a:spLocks noGrp="1"/>
          </p:cNvSpPr>
          <p:nvPr>
            <p:ph idx="1"/>
          </p:nvPr>
        </p:nvSpPr>
        <p:spPr>
          <a:xfrm>
            <a:off x="447675" y="1762125"/>
            <a:ext cx="8229600" cy="3209925"/>
          </a:xfrm>
        </p:spPr>
        <p:txBody>
          <a:bodyPr/>
          <a:lstStyle/>
          <a:p>
            <a:pPr marL="342900" indent="-342900" algn="just">
              <a:spcBef>
                <a:spcPct val="0"/>
              </a:spcBef>
              <a:spcAft>
                <a:spcPct val="0"/>
              </a:spcAft>
              <a:buClr>
                <a:srgbClr val="0095D8"/>
              </a:buClr>
              <a:buFont typeface="Courier New" pitchFamily="49" charset="0"/>
              <a:buChar char="o"/>
            </a:pPr>
            <a:r>
              <a:rPr lang="fr-FR" sz="2000" b="0" dirty="0" smtClean="0">
                <a:solidFill>
                  <a:schemeClr val="accent1"/>
                </a:solidFill>
              </a:rPr>
              <a:t>Une expression du publique qui porte autant si ce n’est plus sur le projet présenté et le système ferroviaire existant</a:t>
            </a:r>
            <a:r>
              <a:rPr lang="fr-FR" sz="2000" b="0" dirty="0" smtClean="0">
                <a:solidFill>
                  <a:schemeClr val="tx1"/>
                </a:solidFill>
              </a:rPr>
              <a:t> que sur la Zone de Passage Préférentielle</a:t>
            </a:r>
          </a:p>
          <a:p>
            <a:pPr marL="342900" indent="-342900" algn="just">
              <a:spcBef>
                <a:spcPct val="0"/>
              </a:spcBef>
              <a:spcAft>
                <a:spcPct val="0"/>
              </a:spcAft>
              <a:buClr>
                <a:srgbClr val="0095D8"/>
              </a:buClr>
              <a:buFont typeface="Courier New" pitchFamily="49" charset="0"/>
              <a:buChar char="o"/>
            </a:pPr>
            <a:endParaRPr lang="fr-FR" sz="2000" b="0" dirty="0" smtClean="0">
              <a:solidFill>
                <a:schemeClr val="tx1"/>
              </a:solidFill>
            </a:endParaRPr>
          </a:p>
          <a:p>
            <a:pPr marL="342900" indent="-342900" algn="just">
              <a:spcBef>
                <a:spcPct val="0"/>
              </a:spcBef>
              <a:spcAft>
                <a:spcPct val="0"/>
              </a:spcAft>
              <a:buClr>
                <a:srgbClr val="0095D8"/>
              </a:buClr>
              <a:buFont typeface="Courier New" pitchFamily="49" charset="0"/>
              <a:buChar char="o"/>
            </a:pPr>
            <a:r>
              <a:rPr lang="fr-FR" sz="2000" b="0" dirty="0" smtClean="0">
                <a:solidFill>
                  <a:schemeClr val="accent1"/>
                </a:solidFill>
              </a:rPr>
              <a:t>La désaturation des nœuds ferroviaires marseillais et azuréens : une nécessité largement partagée</a:t>
            </a:r>
            <a:r>
              <a:rPr lang="fr-FR" sz="2000" b="0" dirty="0" smtClean="0">
                <a:solidFill>
                  <a:schemeClr val="tx1"/>
                </a:solidFill>
              </a:rPr>
              <a:t> par les habitants et en particulier les usagers</a:t>
            </a:r>
          </a:p>
          <a:p>
            <a:pPr marL="342900" indent="-342900" algn="just">
              <a:spcBef>
                <a:spcPct val="0"/>
              </a:spcBef>
              <a:spcAft>
                <a:spcPct val="0"/>
              </a:spcAft>
              <a:buClr>
                <a:srgbClr val="0095D8"/>
              </a:buClr>
              <a:buFont typeface="Courier New" pitchFamily="49" charset="0"/>
              <a:buChar char="o"/>
            </a:pPr>
            <a:endParaRPr lang="fr-FR" sz="2000" b="0" dirty="0" smtClean="0">
              <a:solidFill>
                <a:schemeClr val="tx1"/>
              </a:solidFill>
            </a:endParaRPr>
          </a:p>
          <a:p>
            <a:pPr marL="342900" indent="-342900" algn="just">
              <a:spcBef>
                <a:spcPct val="0"/>
              </a:spcBef>
              <a:spcAft>
                <a:spcPct val="0"/>
              </a:spcAft>
              <a:buClr>
                <a:srgbClr val="0095D8"/>
              </a:buClr>
              <a:buFont typeface="Courier New" pitchFamily="49" charset="0"/>
              <a:buChar char="o"/>
            </a:pPr>
            <a:r>
              <a:rPr lang="fr-FR" sz="2000" b="0" dirty="0" smtClean="0">
                <a:solidFill>
                  <a:schemeClr val="accent1"/>
                </a:solidFill>
              </a:rPr>
              <a:t>Le développement des transports en communs perçu comme une nécessité</a:t>
            </a:r>
          </a:p>
          <a:p>
            <a:pPr algn="just">
              <a:spcBef>
                <a:spcPct val="0"/>
              </a:spcBef>
              <a:spcAft>
                <a:spcPct val="0"/>
              </a:spcAft>
              <a:buClr>
                <a:srgbClr val="FF9933"/>
              </a:buClr>
              <a:buFont typeface="Wingdings" pitchFamily="2" charset="2"/>
              <a:buChar char="§"/>
            </a:pPr>
            <a:endParaRPr lang="fr-FR" sz="2000" b="0" dirty="0" smtClean="0">
              <a:solidFill>
                <a:schemeClr val="tx1"/>
              </a:solidFill>
            </a:endParaRPr>
          </a:p>
          <a:p>
            <a:pPr algn="just">
              <a:spcBef>
                <a:spcPct val="0"/>
              </a:spcBef>
              <a:spcAft>
                <a:spcPct val="0"/>
              </a:spcAft>
              <a:buClr>
                <a:srgbClr val="FF9933"/>
              </a:buClr>
              <a:buFont typeface="Wingdings" pitchFamily="2" charset="2"/>
              <a:buChar char="§"/>
            </a:pPr>
            <a:endParaRPr lang="fr-FR" sz="2000" b="0" dirty="0" smtClean="0">
              <a:solidFill>
                <a:srgbClr val="000000"/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FB744-9F1B-6041-90BB-EC633323C5D0}" type="slidenum">
              <a:rPr lang="fr-FR" smtClean="0">
                <a:solidFill>
                  <a:srgbClr val="000000"/>
                </a:solidFill>
              </a:rPr>
              <a:pPr/>
              <a:t>46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45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re 1"/>
          <p:cNvSpPr>
            <a:spLocks noGrp="1"/>
          </p:cNvSpPr>
          <p:nvPr>
            <p:ph type="title"/>
          </p:nvPr>
        </p:nvSpPr>
        <p:spPr>
          <a:xfrm>
            <a:off x="1028700" y="0"/>
            <a:ext cx="7658100" cy="1143000"/>
          </a:xfrm>
        </p:spPr>
        <p:txBody>
          <a:bodyPr/>
          <a:lstStyle/>
          <a:p>
            <a:r>
              <a:rPr lang="fr-FR" smtClean="0"/>
              <a:t>Premiers enseignements reçus</a:t>
            </a:r>
          </a:p>
        </p:txBody>
      </p:sp>
      <p:sp>
        <p:nvSpPr>
          <p:cNvPr id="4608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14450"/>
            <a:ext cx="8229600" cy="4238625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  <a:buClr>
                <a:srgbClr val="FF9933"/>
              </a:buClr>
              <a:buFont typeface="Wingdings" pitchFamily="2" charset="2"/>
              <a:buChar char="§"/>
              <a:defRPr/>
            </a:pPr>
            <a:endParaRPr lang="fr-FR" sz="2000" b="0" dirty="0" smtClean="0">
              <a:solidFill>
                <a:schemeClr val="tx1"/>
              </a:solidFill>
            </a:endParaRPr>
          </a:p>
          <a:p>
            <a:pPr marL="0" indent="0">
              <a:spcBef>
                <a:spcPct val="0"/>
              </a:spcBef>
              <a:spcAft>
                <a:spcPct val="0"/>
              </a:spcAft>
              <a:buClr>
                <a:srgbClr val="FF9933"/>
              </a:buClr>
              <a:defRPr/>
            </a:pPr>
            <a:r>
              <a:rPr lang="fr-FR" sz="2000" b="0" dirty="0" smtClean="0">
                <a:solidFill>
                  <a:schemeClr val="accent1"/>
                </a:solidFill>
              </a:rPr>
              <a:t>Dans les Bouches-du-Rhône :</a:t>
            </a:r>
            <a:r>
              <a:rPr lang="fr-FR" sz="2000" b="0" dirty="0" smtClean="0">
                <a:solidFill>
                  <a:schemeClr val="tx1"/>
                </a:solidFill>
              </a:rPr>
              <a:t> 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Clr>
                <a:srgbClr val="FF9933"/>
              </a:buClr>
              <a:defRPr/>
            </a:pPr>
            <a:endParaRPr lang="fr-FR" sz="2000" b="0" dirty="0" smtClean="0">
              <a:solidFill>
                <a:schemeClr val="tx1"/>
              </a:solidFill>
            </a:endParaRPr>
          </a:p>
          <a:p>
            <a:pPr marL="342900" indent="-342900">
              <a:spcBef>
                <a:spcPct val="0"/>
              </a:spcBef>
              <a:spcAft>
                <a:spcPct val="0"/>
              </a:spcAft>
              <a:buClr>
                <a:srgbClr val="0095D8"/>
              </a:buClr>
              <a:buFont typeface="Courier New" pitchFamily="49" charset="0"/>
              <a:buChar char="o"/>
              <a:defRPr/>
            </a:pPr>
            <a:r>
              <a:rPr lang="fr-FR" sz="2000" b="0" dirty="0" smtClean="0">
                <a:solidFill>
                  <a:schemeClr val="tx1"/>
                </a:solidFill>
              </a:rPr>
              <a:t> Besoin d’une explication de la traversée souterraine de Marseille, </a:t>
            </a:r>
          </a:p>
          <a:p>
            <a:pPr>
              <a:spcBef>
                <a:spcPct val="0"/>
              </a:spcBef>
              <a:spcAft>
                <a:spcPct val="0"/>
              </a:spcAft>
              <a:buClr>
                <a:srgbClr val="FF9933"/>
              </a:buClr>
              <a:buFont typeface="Wingdings" pitchFamily="2" charset="2"/>
              <a:buChar char="§"/>
              <a:defRPr/>
            </a:pPr>
            <a:endParaRPr lang="fr-FR" sz="2000" b="0" dirty="0" smtClean="0">
              <a:solidFill>
                <a:schemeClr val="tx1"/>
              </a:solidFill>
            </a:endParaRPr>
          </a:p>
          <a:p>
            <a:pPr marL="342900" indent="-342900">
              <a:spcBef>
                <a:spcPct val="0"/>
              </a:spcBef>
              <a:spcAft>
                <a:spcPct val="0"/>
              </a:spcAft>
              <a:buClr>
                <a:srgbClr val="0095D8"/>
              </a:buClr>
              <a:buFont typeface="Courier New" pitchFamily="49" charset="0"/>
              <a:buChar char="o"/>
              <a:defRPr/>
            </a:pPr>
            <a:r>
              <a:rPr lang="fr-FR" sz="2000" b="0" dirty="0">
                <a:solidFill>
                  <a:schemeClr val="tx1"/>
                </a:solidFill>
              </a:rPr>
              <a:t>Expliciter les travaux de la 4ème voie entre Aubagne et Marseille</a:t>
            </a:r>
          </a:p>
          <a:p>
            <a:pPr marL="342900" indent="-342900">
              <a:spcBef>
                <a:spcPct val="0"/>
              </a:spcBef>
              <a:spcAft>
                <a:spcPct val="0"/>
              </a:spcAft>
              <a:buClr>
                <a:srgbClr val="0095D8"/>
              </a:buClr>
              <a:buFont typeface="Courier New" pitchFamily="49" charset="0"/>
              <a:buChar char="o"/>
              <a:defRPr/>
            </a:pPr>
            <a:endParaRPr lang="fr-FR" sz="2000" b="0" dirty="0">
              <a:solidFill>
                <a:schemeClr val="tx1"/>
              </a:solidFill>
            </a:endParaRPr>
          </a:p>
          <a:p>
            <a:pPr marL="342900" indent="-342900">
              <a:spcBef>
                <a:spcPct val="0"/>
              </a:spcBef>
              <a:spcAft>
                <a:spcPct val="0"/>
              </a:spcAft>
              <a:buClr>
                <a:srgbClr val="0095D8"/>
              </a:buClr>
              <a:buFont typeface="Courier New" pitchFamily="49" charset="0"/>
              <a:buChar char="o"/>
              <a:defRPr/>
            </a:pPr>
            <a:r>
              <a:rPr lang="fr-FR" sz="2000" b="0" dirty="0">
                <a:solidFill>
                  <a:schemeClr val="tx1"/>
                </a:solidFill>
              </a:rPr>
              <a:t>Développer l’accessibilité et les dessertes : « plus de trains plus souvent »</a:t>
            </a:r>
          </a:p>
          <a:p>
            <a:pPr marL="342900" indent="-342900">
              <a:spcBef>
                <a:spcPct val="0"/>
              </a:spcBef>
              <a:spcAft>
                <a:spcPct val="0"/>
              </a:spcAft>
              <a:buClr>
                <a:srgbClr val="0095D8"/>
              </a:buClr>
              <a:buFont typeface="Courier New" pitchFamily="49" charset="0"/>
              <a:buChar char="o"/>
              <a:defRPr/>
            </a:pPr>
            <a:endParaRPr lang="fr-FR" sz="2000" b="0" dirty="0">
              <a:solidFill>
                <a:schemeClr val="tx1"/>
              </a:solidFill>
            </a:endParaRPr>
          </a:p>
          <a:p>
            <a:pPr marL="342900" indent="-342900">
              <a:spcBef>
                <a:spcPct val="0"/>
              </a:spcBef>
              <a:spcAft>
                <a:spcPct val="0"/>
              </a:spcAft>
              <a:buClr>
                <a:srgbClr val="0095D8"/>
              </a:buClr>
              <a:buFont typeface="Courier New" pitchFamily="49" charset="0"/>
              <a:buChar char="o"/>
              <a:defRPr/>
            </a:pPr>
            <a:r>
              <a:rPr lang="fr-FR" sz="2000" b="0" dirty="0">
                <a:solidFill>
                  <a:schemeClr val="tx1"/>
                </a:solidFill>
              </a:rPr>
              <a:t>Développer l’</a:t>
            </a:r>
            <a:r>
              <a:rPr lang="fr-FR" sz="2000" b="0" dirty="0" err="1">
                <a:solidFill>
                  <a:schemeClr val="tx1"/>
                </a:solidFill>
              </a:rPr>
              <a:t>intermodalité</a:t>
            </a:r>
            <a:r>
              <a:rPr lang="fr-FR" sz="2000" b="0" dirty="0">
                <a:solidFill>
                  <a:schemeClr val="tx1"/>
                </a:solidFill>
              </a:rPr>
              <a:t> au niveau des pôles d’échanges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FB744-9F1B-6041-90BB-EC633323C5D0}" type="slidenum">
              <a:rPr lang="fr-FR" smtClean="0">
                <a:solidFill>
                  <a:srgbClr val="000000"/>
                </a:solidFill>
              </a:rPr>
              <a:pPr/>
              <a:t>47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452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re 1"/>
          <p:cNvSpPr>
            <a:spLocks noGrp="1"/>
          </p:cNvSpPr>
          <p:nvPr>
            <p:ph type="title"/>
          </p:nvPr>
        </p:nvSpPr>
        <p:spPr>
          <a:xfrm>
            <a:off x="1028700" y="0"/>
            <a:ext cx="7658100" cy="1143000"/>
          </a:xfrm>
        </p:spPr>
        <p:txBody>
          <a:bodyPr/>
          <a:lstStyle/>
          <a:p>
            <a:r>
              <a:rPr lang="fr-FR" smtClean="0"/>
              <a:t>Premiers enseignements reçus</a:t>
            </a:r>
          </a:p>
        </p:txBody>
      </p:sp>
      <p:sp>
        <p:nvSpPr>
          <p:cNvPr id="4608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14450"/>
            <a:ext cx="8229600" cy="4238625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  <a:buClr>
                <a:srgbClr val="FF9933"/>
              </a:buClr>
              <a:buFont typeface="Wingdings" pitchFamily="2" charset="2"/>
              <a:buChar char="§"/>
              <a:defRPr/>
            </a:pPr>
            <a:endParaRPr lang="fr-FR" sz="2000" b="0" dirty="0" smtClean="0">
              <a:solidFill>
                <a:schemeClr val="tx1"/>
              </a:solidFill>
            </a:endParaRPr>
          </a:p>
          <a:p>
            <a:pPr marL="0" indent="0">
              <a:spcBef>
                <a:spcPct val="0"/>
              </a:spcBef>
              <a:spcAft>
                <a:spcPct val="0"/>
              </a:spcAft>
              <a:buClr>
                <a:srgbClr val="FF9933"/>
              </a:buClr>
              <a:defRPr/>
            </a:pPr>
            <a:r>
              <a:rPr lang="fr-FR" sz="2000" b="0" dirty="0" smtClean="0">
                <a:solidFill>
                  <a:schemeClr val="accent1"/>
                </a:solidFill>
              </a:rPr>
              <a:t>Dans les Alpes-Maritimes : </a:t>
            </a:r>
          </a:p>
          <a:p>
            <a:pPr marL="0" indent="0">
              <a:spcBef>
                <a:spcPct val="0"/>
              </a:spcBef>
              <a:spcAft>
                <a:spcPct val="0"/>
              </a:spcAft>
              <a:buClr>
                <a:srgbClr val="FF9933"/>
              </a:buClr>
              <a:defRPr/>
            </a:pPr>
            <a:endParaRPr lang="fr-FR" sz="2000" b="0" dirty="0" smtClean="0">
              <a:solidFill>
                <a:schemeClr val="tx1"/>
              </a:solidFill>
            </a:endParaRPr>
          </a:p>
          <a:p>
            <a:pPr marL="342900" indent="-342900">
              <a:spcBef>
                <a:spcPct val="0"/>
              </a:spcBef>
              <a:spcAft>
                <a:spcPct val="0"/>
              </a:spcAft>
              <a:buClr>
                <a:srgbClr val="0095D8"/>
              </a:buClr>
              <a:buFont typeface="Courier New" pitchFamily="49" charset="0"/>
              <a:buChar char="o"/>
              <a:defRPr/>
            </a:pPr>
            <a:r>
              <a:rPr lang="fr-FR" sz="2000" b="0" dirty="0" smtClean="0">
                <a:solidFill>
                  <a:schemeClr val="tx1"/>
                </a:solidFill>
              </a:rPr>
              <a:t>Le département exprime l’urgente nécessité d’une nouvelle infrastructure ferroviaire,</a:t>
            </a:r>
          </a:p>
          <a:p>
            <a:pPr marL="342900" indent="-342900">
              <a:spcBef>
                <a:spcPct val="0"/>
              </a:spcBef>
              <a:spcAft>
                <a:spcPct val="0"/>
              </a:spcAft>
              <a:buClr>
                <a:srgbClr val="0095D8"/>
              </a:buClr>
              <a:buFont typeface="Courier New" pitchFamily="49" charset="0"/>
              <a:buChar char="o"/>
              <a:defRPr/>
            </a:pPr>
            <a:endParaRPr lang="fr-FR" sz="2000" b="0" dirty="0" smtClean="0">
              <a:solidFill>
                <a:schemeClr val="tx1"/>
              </a:solidFill>
            </a:endParaRPr>
          </a:p>
          <a:p>
            <a:pPr marL="342900" indent="-342900">
              <a:spcBef>
                <a:spcPct val="0"/>
              </a:spcBef>
              <a:spcAft>
                <a:spcPct val="0"/>
              </a:spcAft>
              <a:buClr>
                <a:srgbClr val="0095D8"/>
              </a:buClr>
              <a:buFont typeface="Courier New" pitchFamily="49" charset="0"/>
              <a:buChar char="o"/>
              <a:defRPr/>
            </a:pPr>
            <a:r>
              <a:rPr lang="fr-FR" sz="2000" b="0" dirty="0" smtClean="0">
                <a:solidFill>
                  <a:schemeClr val="tx1"/>
                </a:solidFill>
              </a:rPr>
              <a:t>Une gare pour desservir Sophia Antipolis attendue et des fonctionnalités à expliquer</a:t>
            </a:r>
          </a:p>
          <a:p>
            <a:pPr marL="342900" indent="-342900">
              <a:spcBef>
                <a:spcPct val="0"/>
              </a:spcBef>
              <a:spcAft>
                <a:spcPct val="0"/>
              </a:spcAft>
              <a:buClr>
                <a:srgbClr val="0095D8"/>
              </a:buClr>
              <a:buFont typeface="Courier New" pitchFamily="49" charset="0"/>
              <a:buChar char="o"/>
              <a:defRPr/>
            </a:pPr>
            <a:endParaRPr lang="fr-FR" sz="2000" b="0" dirty="0" smtClean="0">
              <a:solidFill>
                <a:schemeClr val="tx1"/>
              </a:solidFill>
            </a:endParaRPr>
          </a:p>
          <a:p>
            <a:pPr marL="342900" indent="-342900">
              <a:spcBef>
                <a:spcPct val="0"/>
              </a:spcBef>
              <a:spcAft>
                <a:spcPct val="0"/>
              </a:spcAft>
              <a:buClr>
                <a:srgbClr val="0095D8"/>
              </a:buClr>
              <a:buFont typeface="Courier New" pitchFamily="49" charset="0"/>
              <a:buChar char="o"/>
              <a:defRPr/>
            </a:pPr>
            <a:r>
              <a:rPr lang="fr-FR" sz="2000" b="0" dirty="0">
                <a:solidFill>
                  <a:schemeClr val="tx1"/>
                </a:solidFill>
              </a:rPr>
              <a:t>E</a:t>
            </a:r>
            <a:r>
              <a:rPr lang="fr-FR" sz="2000" b="0" dirty="0" smtClean="0">
                <a:solidFill>
                  <a:schemeClr val="tx1"/>
                </a:solidFill>
              </a:rPr>
              <a:t>nterrer la ligne nouvelle : une demande des élus de la CASA</a:t>
            </a:r>
          </a:p>
          <a:p>
            <a:pPr marL="342900" indent="-342900">
              <a:spcBef>
                <a:spcPct val="0"/>
              </a:spcBef>
              <a:spcAft>
                <a:spcPct val="0"/>
              </a:spcAft>
              <a:buClr>
                <a:srgbClr val="0095D8"/>
              </a:buClr>
              <a:buFont typeface="Courier New" pitchFamily="49" charset="0"/>
              <a:buChar char="o"/>
              <a:defRPr/>
            </a:pPr>
            <a:endParaRPr lang="fr-FR" sz="2000" b="0" dirty="0" smtClean="0">
              <a:solidFill>
                <a:schemeClr val="tx1"/>
              </a:solidFill>
            </a:endParaRPr>
          </a:p>
          <a:p>
            <a:pPr marL="342900" indent="-342900">
              <a:spcBef>
                <a:spcPct val="0"/>
              </a:spcBef>
              <a:spcAft>
                <a:spcPct val="0"/>
              </a:spcAft>
              <a:buClr>
                <a:srgbClr val="0095D8"/>
              </a:buClr>
              <a:buFont typeface="Courier New" pitchFamily="49" charset="0"/>
              <a:buChar char="o"/>
              <a:defRPr/>
            </a:pPr>
            <a:r>
              <a:rPr lang="fr-FR" sz="2000" b="0" dirty="0" smtClean="0">
                <a:solidFill>
                  <a:schemeClr val="tx1"/>
                </a:solidFill>
              </a:rPr>
              <a:t>Développer l’</a:t>
            </a:r>
            <a:r>
              <a:rPr lang="fr-FR" sz="2000" b="0" dirty="0" err="1" smtClean="0">
                <a:solidFill>
                  <a:schemeClr val="tx1"/>
                </a:solidFill>
              </a:rPr>
              <a:t>intermodalité</a:t>
            </a:r>
            <a:r>
              <a:rPr lang="fr-FR" sz="2000" b="0" dirty="0" smtClean="0">
                <a:solidFill>
                  <a:schemeClr val="tx1"/>
                </a:solidFill>
              </a:rPr>
              <a:t> au niveau des pôles d’échanges en particulier pour les gares de Nice Aéroport et Bréguières-Sophia Antipolis</a:t>
            </a:r>
            <a:r>
              <a:rPr lang="fr-FR" sz="2000" b="0" dirty="0" smtClean="0">
                <a:solidFill>
                  <a:srgbClr val="000000"/>
                </a:solidFill>
              </a:rPr>
              <a:t> </a:t>
            </a:r>
          </a:p>
          <a:p>
            <a:pPr>
              <a:spcBef>
                <a:spcPct val="0"/>
              </a:spcBef>
              <a:spcAft>
                <a:spcPct val="0"/>
              </a:spcAft>
              <a:buClr>
                <a:srgbClr val="FF9933"/>
              </a:buClr>
              <a:buFont typeface="Wingdings" pitchFamily="2" charset="2"/>
              <a:buChar char="§"/>
              <a:defRPr/>
            </a:pPr>
            <a:endParaRPr lang="fr-FR" sz="2000" b="0" dirty="0" smtClean="0">
              <a:solidFill>
                <a:srgbClr val="000000"/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FB744-9F1B-6041-90BB-EC633323C5D0}" type="slidenum">
              <a:rPr lang="fr-FR" smtClean="0">
                <a:solidFill>
                  <a:srgbClr val="000000"/>
                </a:solidFill>
              </a:rPr>
              <a:pPr/>
              <a:t>48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443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re 1"/>
          <p:cNvSpPr>
            <a:spLocks noGrp="1"/>
          </p:cNvSpPr>
          <p:nvPr>
            <p:ph type="ctrTitle"/>
          </p:nvPr>
        </p:nvSpPr>
        <p:spPr>
          <a:xfrm>
            <a:off x="1042988" y="2324100"/>
            <a:ext cx="7392987" cy="3546475"/>
          </a:xfrm>
        </p:spPr>
        <p:txBody>
          <a:bodyPr/>
          <a:lstStyle/>
          <a:p>
            <a:r>
              <a:rPr lang="fr-FR" smtClean="0"/>
              <a:t>Merci de votre attention</a:t>
            </a:r>
          </a:p>
        </p:txBody>
      </p:sp>
      <p:sp>
        <p:nvSpPr>
          <p:cNvPr id="2560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xmlns="" val="85552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Les acquis de la concertation publique de 2011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23555" name="Rectangle 5"/>
          <p:cNvSpPr>
            <a:spLocks noChangeArrowheads="1"/>
          </p:cNvSpPr>
          <p:nvPr/>
        </p:nvSpPr>
        <p:spPr bwMode="auto">
          <a:xfrm>
            <a:off x="539750" y="1484313"/>
            <a:ext cx="8064500" cy="440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77800" indent="-177800">
              <a:buClr>
                <a:srgbClr val="0095D8"/>
              </a:buClr>
              <a:buFont typeface="Wingdings" pitchFamily="2" charset="2"/>
              <a:buChar char="§"/>
            </a:pPr>
            <a:r>
              <a:rPr lang="fr-FR" sz="2000" dirty="0">
                <a:solidFill>
                  <a:srgbClr val="000000"/>
                </a:solidFill>
                <a:cs typeface="Arial" pitchFamily="34" charset="0"/>
              </a:rPr>
              <a:t>Mettre en avant </a:t>
            </a:r>
            <a:r>
              <a:rPr lang="fr-FR" sz="2000" b="1" dirty="0">
                <a:solidFill>
                  <a:srgbClr val="0095D8"/>
                </a:solidFill>
                <a:cs typeface="Arial" pitchFamily="34" charset="0"/>
              </a:rPr>
              <a:t>les transports du quotidien</a:t>
            </a:r>
            <a:endParaRPr lang="fr-FR" sz="2000" dirty="0">
              <a:solidFill>
                <a:srgbClr val="000000"/>
              </a:solidFill>
              <a:cs typeface="Arial" pitchFamily="34" charset="0"/>
            </a:endParaRPr>
          </a:p>
          <a:p>
            <a:pPr marL="177800" indent="-177800">
              <a:buClr>
                <a:srgbClr val="0095D8"/>
              </a:buClr>
              <a:buFont typeface="Wingdings" pitchFamily="2" charset="2"/>
              <a:buChar char="§"/>
            </a:pPr>
            <a:endParaRPr lang="fr-FR" sz="2000" dirty="0">
              <a:solidFill>
                <a:srgbClr val="000000"/>
              </a:solidFill>
              <a:cs typeface="Arial" pitchFamily="34" charset="0"/>
            </a:endParaRPr>
          </a:p>
          <a:p>
            <a:pPr marL="177800" indent="-177800">
              <a:buClr>
                <a:srgbClr val="0095D8"/>
              </a:buClr>
              <a:buFont typeface="Wingdings" pitchFamily="2" charset="2"/>
              <a:buChar char="§"/>
            </a:pPr>
            <a:r>
              <a:rPr lang="fr-FR" sz="2000" b="1" dirty="0">
                <a:solidFill>
                  <a:srgbClr val="0095D8"/>
                </a:solidFill>
                <a:cs typeface="Arial" pitchFamily="34" charset="0"/>
              </a:rPr>
              <a:t>Doubler les capacités du réseau ferroviaire </a:t>
            </a:r>
            <a:r>
              <a:rPr lang="fr-FR" sz="2000" dirty="0">
                <a:solidFill>
                  <a:srgbClr val="000000"/>
                </a:solidFill>
                <a:cs typeface="Arial" pitchFamily="34" charset="0"/>
              </a:rPr>
              <a:t>(alors même que le doublement sur place de la ligne existante n’est pas possible partout et coûterait aussi cher qu’une ligne nouvelle, avec de fortes nuisances)</a:t>
            </a:r>
          </a:p>
          <a:p>
            <a:pPr marL="177800" indent="-177800">
              <a:buClr>
                <a:srgbClr val="0095D8"/>
              </a:buClr>
              <a:buFont typeface="Wingdings" pitchFamily="2" charset="2"/>
              <a:buChar char="§"/>
            </a:pPr>
            <a:endParaRPr lang="fr-FR" sz="2000" dirty="0">
              <a:solidFill>
                <a:srgbClr val="000000"/>
              </a:solidFill>
              <a:cs typeface="Arial" pitchFamily="34" charset="0"/>
            </a:endParaRPr>
          </a:p>
          <a:p>
            <a:pPr marL="177800" indent="-177800">
              <a:buClr>
                <a:srgbClr val="0095D8"/>
              </a:buClr>
              <a:buFont typeface="Wingdings" pitchFamily="2" charset="2"/>
              <a:buChar char="§"/>
            </a:pPr>
            <a:r>
              <a:rPr lang="fr-FR" sz="2000" b="1" dirty="0">
                <a:solidFill>
                  <a:srgbClr val="0095D8"/>
                </a:solidFill>
                <a:cs typeface="Arial" pitchFamily="34" charset="0"/>
              </a:rPr>
              <a:t>Privilégier des gares intermodales et interconnectées </a:t>
            </a:r>
            <a:r>
              <a:rPr lang="fr-FR" sz="2000" dirty="0">
                <a:solidFill>
                  <a:srgbClr val="000000"/>
                </a:solidFill>
                <a:cs typeface="Arial" pitchFamily="34" charset="0"/>
              </a:rPr>
              <a:t>avec le réseau existant (gare souterraine sous la gare de Marseille Saint-Charles, gare de Toulon, gare nouvelle à l’Est du Var, gare nouvelle à l’Ouest des Alpes-Maritimes, gare </a:t>
            </a:r>
            <a:r>
              <a:rPr lang="fr-FR" sz="2000" dirty="0" smtClean="0">
                <a:solidFill>
                  <a:srgbClr val="000000"/>
                </a:solidFill>
                <a:cs typeface="Arial" pitchFamily="34" charset="0"/>
              </a:rPr>
              <a:t>TGV </a:t>
            </a:r>
            <a:r>
              <a:rPr lang="fr-FR" sz="2000" dirty="0">
                <a:solidFill>
                  <a:srgbClr val="000000"/>
                </a:solidFill>
                <a:cs typeface="Arial" pitchFamily="34" charset="0"/>
              </a:rPr>
              <a:t>au pôle d’échanges de Nice-Aéroport notamment)</a:t>
            </a:r>
          </a:p>
          <a:p>
            <a:pPr marL="177800" indent="-177800">
              <a:buClr>
                <a:srgbClr val="0095D8"/>
              </a:buClr>
              <a:buFont typeface="Wingdings" pitchFamily="2" charset="2"/>
              <a:buChar char="§"/>
            </a:pPr>
            <a:endParaRPr lang="fr-FR" sz="2000" dirty="0">
              <a:solidFill>
                <a:srgbClr val="000000"/>
              </a:solidFill>
              <a:cs typeface="Arial" pitchFamily="34" charset="0"/>
            </a:endParaRPr>
          </a:p>
          <a:p>
            <a:pPr marL="177800" indent="-177800">
              <a:buClr>
                <a:srgbClr val="0095D8"/>
              </a:buClr>
              <a:buFont typeface="Wingdings" pitchFamily="2" charset="2"/>
              <a:buChar char="§"/>
            </a:pPr>
            <a:r>
              <a:rPr lang="fr-FR" sz="2000" b="1" dirty="0">
                <a:solidFill>
                  <a:srgbClr val="0095D8"/>
                </a:solidFill>
                <a:cs typeface="Arial" pitchFamily="34" charset="0"/>
              </a:rPr>
              <a:t>Adapter la grande vitesse aux contraintes du territoire</a:t>
            </a:r>
            <a:endParaRPr lang="fr-FR" sz="2000" dirty="0">
              <a:solidFill>
                <a:srgbClr val="0095D8"/>
              </a:solidFill>
              <a:cs typeface="Arial" pitchFamily="34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FB744-9F1B-6041-90BB-EC633323C5D0}" type="slidenum">
              <a:rPr lang="fr-FR" smtClean="0">
                <a:solidFill>
                  <a:srgbClr val="000000"/>
                </a:solidFill>
              </a:rPr>
              <a:pPr/>
              <a:t>5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504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>
                <a:latin typeface="Arial" charset="0"/>
                <a:ea typeface="ＭＳ Ｐゴシック" charset="0"/>
                <a:cs typeface="ＭＳ Ｐゴシック" charset="0"/>
              </a:rPr>
              <a:t>Annexe : le scénario 0</a:t>
            </a:r>
            <a:endParaRPr lang="fr-FR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Font typeface="Wingdings" charset="0"/>
              <a:buNone/>
            </a:pPr>
            <a:endParaRPr lang="fr-FR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522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C4D32D-C1DC-F447-9A70-B9AF968C352C}" type="slidenum">
              <a:rPr lang="fr-FR" smtClean="0">
                <a:solidFill>
                  <a:srgbClr val="000000"/>
                </a:solidFill>
              </a:rPr>
              <a:pPr/>
              <a:t>51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17525" y="1412875"/>
            <a:ext cx="7748588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42900" indent="-342900" eaLnBrk="0" hangingPunct="0">
              <a:spcBef>
                <a:spcPct val="20000"/>
              </a:spcBef>
              <a:spcAft>
                <a:spcPct val="35000"/>
              </a:spcAft>
              <a:buSzPct val="90000"/>
              <a:buFont typeface="Wingdings" pitchFamily="2" charset="2"/>
              <a:buNone/>
            </a:pPr>
            <a:r>
              <a:rPr lang="fr-FR" sz="1900" b="1" dirty="0">
                <a:solidFill>
                  <a:schemeClr val="accent1"/>
                </a:solidFill>
              </a:rPr>
              <a:t>Le Conseil Régional Provence-Alpes-Côte d’Azur a demandé à RFF d’étudier un scénario alternatif dit « scénario 0 ».</a:t>
            </a:r>
          </a:p>
          <a:p>
            <a:pPr marL="342900" indent="-342900" eaLnBrk="0" hangingPunct="0">
              <a:spcBef>
                <a:spcPct val="20000"/>
              </a:spcBef>
              <a:spcAft>
                <a:spcPct val="35000"/>
              </a:spcAft>
              <a:buSzPct val="90000"/>
              <a:buFont typeface="Wingdings" pitchFamily="2" charset="2"/>
              <a:buNone/>
            </a:pPr>
            <a:r>
              <a:rPr lang="fr-FR" sz="1900" b="1" dirty="0">
                <a:solidFill>
                  <a:schemeClr val="accent1"/>
                </a:solidFill>
              </a:rPr>
              <a:t>Hypothèses :</a:t>
            </a:r>
          </a:p>
          <a:p>
            <a:pPr marL="550863" lvl="1" indent="-238125" algn="just" eaLnBrk="0" hangingPunct="0">
              <a:lnSpc>
                <a:spcPct val="95000"/>
              </a:lnSpc>
              <a:spcBef>
                <a:spcPct val="50000"/>
              </a:spcBef>
              <a:spcAft>
                <a:spcPct val="1000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fr-FR" sz="1700" b="1" dirty="0">
                <a:solidFill>
                  <a:schemeClr val="accent1"/>
                </a:solidFill>
              </a:rPr>
              <a:t>Respect des réticulaires 2023 et </a:t>
            </a:r>
            <a:r>
              <a:rPr lang="fr-FR" sz="1700" b="1" dirty="0" smtClean="0">
                <a:solidFill>
                  <a:schemeClr val="accent1"/>
                </a:solidFill>
              </a:rPr>
              <a:t>2040</a:t>
            </a:r>
            <a:r>
              <a:rPr lang="fr-FR" sz="1700" b="1" dirty="0" smtClean="0"/>
              <a:t>, </a:t>
            </a:r>
            <a:r>
              <a:rPr lang="fr-FR" sz="1700" b="1" dirty="0"/>
              <a:t>validés lors du </a:t>
            </a:r>
            <a:r>
              <a:rPr lang="fr-FR" sz="1700" b="1" dirty="0" err="1"/>
              <a:t>CoPil</a:t>
            </a:r>
            <a:r>
              <a:rPr lang="fr-FR" sz="1700" b="1" dirty="0"/>
              <a:t> de janvier 2011</a:t>
            </a:r>
          </a:p>
          <a:p>
            <a:pPr marL="550863" lvl="1" indent="-238125" algn="just" eaLnBrk="0" hangingPunct="0">
              <a:lnSpc>
                <a:spcPct val="95000"/>
              </a:lnSpc>
              <a:spcBef>
                <a:spcPct val="50000"/>
              </a:spcBef>
              <a:spcAft>
                <a:spcPct val="1000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fr-FR" sz="1700" b="1" dirty="0"/>
              <a:t>Dans le cas d’aménagements capacitaires inenvisageables (soit en termes techniques soit en termes d’insertion), des contournements sont prévus (le cas échéant en tunnel)</a:t>
            </a:r>
          </a:p>
          <a:p>
            <a:pPr marL="550863" lvl="1" indent="-238125" algn="just" eaLnBrk="0" hangingPunct="0">
              <a:lnSpc>
                <a:spcPct val="95000"/>
              </a:lnSpc>
              <a:spcBef>
                <a:spcPct val="50000"/>
              </a:spcBef>
              <a:spcAft>
                <a:spcPct val="1000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fr-FR" sz="1700" b="1" dirty="0">
                <a:solidFill>
                  <a:schemeClr val="accent1"/>
                </a:solidFill>
              </a:rPr>
              <a:t>Pas d’objectif de grande </a:t>
            </a:r>
            <a:r>
              <a:rPr lang="fr-FR" sz="1700" b="1" dirty="0" smtClean="0">
                <a:solidFill>
                  <a:schemeClr val="accent1"/>
                </a:solidFill>
              </a:rPr>
              <a:t>vitesse =&gt; aucun gain de temps de parcours</a:t>
            </a:r>
            <a:endParaRPr lang="fr-FR" sz="1700" b="1" dirty="0">
              <a:solidFill>
                <a:schemeClr val="accent1"/>
              </a:solidFill>
            </a:endParaRPr>
          </a:p>
          <a:p>
            <a:pPr marL="550863" lvl="1" indent="-238125" eaLnBrk="0" hangingPunct="0">
              <a:lnSpc>
                <a:spcPct val="95000"/>
              </a:lnSpc>
              <a:spcBef>
                <a:spcPct val="50000"/>
              </a:spcBef>
              <a:spcAft>
                <a:spcPct val="10000"/>
              </a:spcAft>
              <a:buClr>
                <a:srgbClr val="B6CA00"/>
              </a:buClr>
              <a:buSzPct val="90000"/>
              <a:buFont typeface="Wingdings" pitchFamily="2" charset="2"/>
              <a:buChar char="§"/>
            </a:pPr>
            <a:endParaRPr lang="fr-FR" sz="1700" b="1" dirty="0"/>
          </a:p>
          <a:p>
            <a:pPr marL="342900" indent="-342900" eaLnBrk="0" hangingPunct="0">
              <a:spcBef>
                <a:spcPct val="20000"/>
              </a:spcBef>
              <a:spcAft>
                <a:spcPct val="35000"/>
              </a:spcAft>
              <a:buSzPct val="90000"/>
              <a:buFont typeface="Wingdings" pitchFamily="2" charset="2"/>
              <a:buNone/>
            </a:pPr>
            <a:endParaRPr lang="fr-FR" sz="1900" b="1" dirty="0">
              <a:solidFill>
                <a:srgbClr val="B6CA00"/>
              </a:solidFill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217613" y="383828"/>
            <a:ext cx="7392987" cy="5969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fr-FR" dirty="0" smtClean="0"/>
              <a:t>Scénario 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02011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C4D32D-C1DC-F447-9A70-B9AF968C352C}" type="slidenum">
              <a:rPr lang="fr-FR" smtClean="0">
                <a:solidFill>
                  <a:srgbClr val="000000"/>
                </a:solidFill>
              </a:rPr>
              <a:pPr/>
              <a:t>52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17525" y="1412875"/>
            <a:ext cx="7748588" cy="4680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42900" indent="-342900" eaLnBrk="0" hangingPunct="0">
              <a:spcBef>
                <a:spcPct val="20000"/>
              </a:spcBef>
              <a:spcAft>
                <a:spcPct val="35000"/>
              </a:spcAft>
              <a:buSzPct val="90000"/>
              <a:buFont typeface="Wingdings" pitchFamily="2" charset="2"/>
              <a:buNone/>
            </a:pPr>
            <a:r>
              <a:rPr lang="fr-FR" sz="1900" b="1" dirty="0">
                <a:solidFill>
                  <a:schemeClr val="accent1"/>
                </a:solidFill>
              </a:rPr>
              <a:t>Le doublement de la ligne existante présente de forts enjeux…</a:t>
            </a:r>
          </a:p>
          <a:p>
            <a:pPr marL="550863" lvl="1" indent="-238125" algn="just" eaLnBrk="0" hangingPunct="0">
              <a:lnSpc>
                <a:spcPct val="95000"/>
              </a:lnSpc>
              <a:spcBef>
                <a:spcPct val="50000"/>
              </a:spcBef>
              <a:spcAft>
                <a:spcPct val="1000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fr-FR" sz="1700" b="1" dirty="0" smtClean="0"/>
              <a:t>Impacts très important </a:t>
            </a:r>
            <a:r>
              <a:rPr lang="fr-FR" sz="1700" b="1" dirty="0"/>
              <a:t>sur le bâti de tous les centres ville desservis par la ligne </a:t>
            </a:r>
            <a:r>
              <a:rPr lang="fr-FR" sz="1700" b="1" dirty="0" smtClean="0"/>
              <a:t>classique</a:t>
            </a:r>
          </a:p>
          <a:p>
            <a:pPr marL="550863" lvl="1" indent="-238125" algn="just" eaLnBrk="0" hangingPunct="0">
              <a:lnSpc>
                <a:spcPct val="95000"/>
              </a:lnSpc>
              <a:spcBef>
                <a:spcPct val="50000"/>
              </a:spcBef>
              <a:spcAft>
                <a:spcPct val="1000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fr-FR" sz="1700" b="1" dirty="0" smtClean="0"/>
              <a:t>Perturbations majeures pour les communes et les circulations pendant la phase travaux de 15 à 20 ans</a:t>
            </a:r>
          </a:p>
          <a:p>
            <a:pPr marL="550863" lvl="1" indent="-238125" algn="just" eaLnBrk="0" hangingPunct="0">
              <a:lnSpc>
                <a:spcPct val="95000"/>
              </a:lnSpc>
              <a:spcBef>
                <a:spcPct val="50000"/>
              </a:spcBef>
              <a:spcAft>
                <a:spcPct val="1000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endParaRPr lang="fr-FR" sz="1700" b="1" dirty="0"/>
          </a:p>
          <a:p>
            <a:pPr marL="342900" indent="-342900" eaLnBrk="0" hangingPunct="0">
              <a:spcBef>
                <a:spcPct val="20000"/>
              </a:spcBef>
              <a:spcAft>
                <a:spcPct val="35000"/>
              </a:spcAft>
              <a:buSzPct val="90000"/>
              <a:buFont typeface="Wingdings" pitchFamily="2" charset="2"/>
              <a:buNone/>
            </a:pPr>
            <a:r>
              <a:rPr lang="fr-FR" sz="1900" b="1" dirty="0">
                <a:solidFill>
                  <a:schemeClr val="accent1"/>
                </a:solidFill>
              </a:rPr>
              <a:t>…et n’exclut pas des impacts supplémentaires </a:t>
            </a:r>
          </a:p>
          <a:p>
            <a:pPr marL="550863" lvl="1" indent="-238125" eaLnBrk="0" hangingPunct="0">
              <a:lnSpc>
                <a:spcPct val="95000"/>
              </a:lnSpc>
              <a:spcBef>
                <a:spcPct val="50000"/>
              </a:spcBef>
              <a:spcAft>
                <a:spcPct val="1000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fr-FR" sz="1700" b="1" dirty="0"/>
              <a:t>Paysagers (Esterel)</a:t>
            </a:r>
          </a:p>
          <a:p>
            <a:pPr marL="550863" lvl="1" indent="-238125" eaLnBrk="0" hangingPunct="0">
              <a:lnSpc>
                <a:spcPct val="95000"/>
              </a:lnSpc>
              <a:spcBef>
                <a:spcPct val="50000"/>
              </a:spcBef>
              <a:spcAft>
                <a:spcPct val="1000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fr-FR" sz="1700" b="1" dirty="0"/>
              <a:t>Terres agricoles (vignobles)</a:t>
            </a:r>
          </a:p>
          <a:p>
            <a:pPr marL="550863" lvl="1" indent="-238125" eaLnBrk="0" hangingPunct="0">
              <a:lnSpc>
                <a:spcPct val="95000"/>
              </a:lnSpc>
              <a:spcBef>
                <a:spcPct val="50000"/>
              </a:spcBef>
              <a:spcAft>
                <a:spcPct val="1000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fr-FR" sz="1700" b="1" dirty="0"/>
              <a:t>Milieux naturels (ponctuel)</a:t>
            </a:r>
          </a:p>
          <a:p>
            <a:pPr marL="550863" lvl="1" indent="-238125" eaLnBrk="0" hangingPunct="0">
              <a:lnSpc>
                <a:spcPct val="95000"/>
              </a:lnSpc>
              <a:spcBef>
                <a:spcPct val="50000"/>
              </a:spcBef>
              <a:spcAft>
                <a:spcPct val="1000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fr-FR" sz="1700" b="1" dirty="0"/>
              <a:t>Vulnérabilité de la ligne aux phénomènes climatiques extrêmes</a:t>
            </a:r>
          </a:p>
          <a:p>
            <a:pPr marL="550863" lvl="1" indent="-238125" eaLnBrk="0" hangingPunct="0">
              <a:lnSpc>
                <a:spcPct val="95000"/>
              </a:lnSpc>
              <a:spcBef>
                <a:spcPct val="50000"/>
              </a:spcBef>
              <a:spcAft>
                <a:spcPct val="1000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</a:pPr>
            <a:r>
              <a:rPr lang="fr-FR" sz="1700" b="1" dirty="0"/>
              <a:t>Loi littoral</a:t>
            </a:r>
          </a:p>
          <a:p>
            <a:pPr marL="342900" indent="-342900" eaLnBrk="0" hangingPunct="0">
              <a:spcBef>
                <a:spcPct val="20000"/>
              </a:spcBef>
              <a:spcAft>
                <a:spcPct val="35000"/>
              </a:spcAft>
              <a:buSzPct val="90000"/>
              <a:buFont typeface="Wingdings" pitchFamily="2" charset="2"/>
              <a:buNone/>
            </a:pPr>
            <a:endParaRPr lang="fr-FR" sz="1900" b="1" dirty="0">
              <a:solidFill>
                <a:srgbClr val="B6CA00"/>
              </a:solidFill>
            </a:endParaRPr>
          </a:p>
          <a:p>
            <a:pPr marL="550863" lvl="1" indent="-238125" algn="just" eaLnBrk="0" hangingPunct="0">
              <a:lnSpc>
                <a:spcPct val="95000"/>
              </a:lnSpc>
              <a:spcBef>
                <a:spcPct val="50000"/>
              </a:spcBef>
              <a:spcAft>
                <a:spcPct val="10000"/>
              </a:spcAft>
              <a:buClr>
                <a:srgbClr val="B6CA00"/>
              </a:buClr>
              <a:buSzPct val="90000"/>
              <a:buFont typeface="Wingdings" pitchFamily="2" charset="2"/>
              <a:buChar char="§"/>
            </a:pPr>
            <a:endParaRPr lang="fr-FR" sz="1700" b="1" dirty="0"/>
          </a:p>
          <a:p>
            <a:pPr marL="342900" indent="-342900" eaLnBrk="0" hangingPunct="0">
              <a:spcBef>
                <a:spcPct val="20000"/>
              </a:spcBef>
              <a:spcAft>
                <a:spcPct val="35000"/>
              </a:spcAft>
              <a:buSzPct val="90000"/>
              <a:buFont typeface="Wingdings" pitchFamily="2" charset="2"/>
              <a:buNone/>
            </a:pPr>
            <a:endParaRPr lang="fr-FR" sz="1900" b="1" dirty="0">
              <a:solidFill>
                <a:srgbClr val="B6CA00"/>
              </a:solidFill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217613" y="383828"/>
            <a:ext cx="7392987" cy="5969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fr-FR" dirty="0" smtClean="0"/>
              <a:t>Scénario 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6221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C4D32D-C1DC-F447-9A70-B9AF968C352C}" type="slidenum">
              <a:rPr lang="fr-FR" smtClean="0">
                <a:solidFill>
                  <a:srgbClr val="000000"/>
                </a:solidFill>
              </a:rPr>
              <a:pPr/>
              <a:t>53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899592" y="1340768"/>
            <a:ext cx="7748588" cy="40544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35000"/>
              </a:spcAft>
              <a:buSzPct val="90000"/>
              <a:buFont typeface="Wingdings" pitchFamily="2" charset="2"/>
              <a:defRPr sz="19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50863" indent="-238125" algn="l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10000"/>
              </a:spcAft>
              <a:buClr>
                <a:schemeClr val="accent1"/>
              </a:buClr>
              <a:buSzPct val="90000"/>
              <a:buFont typeface="Wingdings" pitchFamily="2" charset="2"/>
              <a:buChar char="n"/>
              <a:defRPr sz="1700" b="1">
                <a:solidFill>
                  <a:schemeClr val="tx1"/>
                </a:solidFill>
                <a:latin typeface="+mn-lt"/>
                <a:ea typeface="Geneva" charset="-128"/>
              </a:defRPr>
            </a:lvl2pPr>
            <a:lvl3pPr marL="1139825" indent="-296863" algn="l" rtl="0" eaLnBrk="0" fontAlgn="base" hangingPunct="0">
              <a:spcBef>
                <a:spcPct val="30000"/>
              </a:spcBef>
              <a:spcAft>
                <a:spcPct val="0"/>
              </a:spcAft>
              <a:buFont typeface="Symbol" charset="2"/>
              <a:buChar char="¾"/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3pPr>
            <a:lvl4pPr marL="1141413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4pPr>
            <a:lvl5pPr marL="11430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5pPr>
            <a:lvl6pPr marL="16002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6pPr>
            <a:lvl7pPr marL="20574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7pPr>
            <a:lvl8pPr marL="2514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8pPr>
            <a:lvl9pPr marL="29718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Geneva" charset="-128"/>
              </a:defRPr>
            </a:lvl9pPr>
          </a:lstStyle>
          <a:p>
            <a:endParaRPr lang="fr-FR" kern="0" smtClean="0">
              <a:ea typeface="Geneva"/>
            </a:endParaRPr>
          </a:p>
          <a:p>
            <a:endParaRPr lang="fr-FR" kern="0" smtClean="0">
              <a:ea typeface="Geneva"/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5851587"/>
              </p:ext>
            </p:extLst>
          </p:nvPr>
        </p:nvGraphicFramePr>
        <p:xfrm>
          <a:off x="420688" y="1773238"/>
          <a:ext cx="6096000" cy="296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04184"/>
                <a:gridCol w="1391816"/>
              </a:tblGrid>
              <a:tr h="370880"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Secteurs</a:t>
                      </a:r>
                      <a:endParaRPr lang="fr-FR" sz="18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Md€ </a:t>
                      </a:r>
                      <a:r>
                        <a:rPr lang="fr-FR" sz="1000" dirty="0" smtClean="0"/>
                        <a:t>ce 2012</a:t>
                      </a:r>
                      <a:endParaRPr lang="fr-FR" sz="1000" dirty="0"/>
                    </a:p>
                  </a:txBody>
                  <a:tcPr marT="45725" marB="45725"/>
                </a:tc>
              </a:tr>
              <a:tr h="370880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fr-FR" sz="1400" b="1" dirty="0">
                          <a:latin typeface="Arial"/>
                          <a:ea typeface="Times"/>
                          <a:cs typeface="Times New Roman"/>
                        </a:rPr>
                        <a:t>Secteur de Marseille : (d’Aix en Provence à Aubagne)</a:t>
                      </a:r>
                      <a:endParaRPr lang="fr-FR" sz="1400" dirty="0">
                        <a:latin typeface="Arial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fr-FR" sz="1400" b="1" dirty="0" smtClean="0">
                          <a:latin typeface="Arial"/>
                          <a:ea typeface="Times"/>
                          <a:cs typeface="Times New Roman"/>
                        </a:rPr>
                        <a:t>4,3 </a:t>
                      </a:r>
                      <a:r>
                        <a:rPr lang="fr-FR" sz="1400" b="1" dirty="0">
                          <a:latin typeface="Arial"/>
                          <a:ea typeface="Times"/>
                          <a:cs typeface="Times New Roman"/>
                        </a:rPr>
                        <a:t>Md€</a:t>
                      </a:r>
                      <a:endParaRPr lang="fr-FR" sz="1400" dirty="0">
                        <a:latin typeface="Arial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80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fr-FR" sz="1400" b="1">
                          <a:latin typeface="Arial"/>
                          <a:ea typeface="Times"/>
                          <a:cs typeface="Times New Roman"/>
                        </a:rPr>
                        <a:t>Secteur d’Aubagne à St Cyr</a:t>
                      </a:r>
                      <a:endParaRPr lang="fr-FR" sz="1400">
                        <a:latin typeface="Arial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fr-FR" sz="1400" b="1" dirty="0" smtClean="0">
                          <a:latin typeface="Arial"/>
                          <a:ea typeface="Times"/>
                          <a:cs typeface="Times New Roman"/>
                        </a:rPr>
                        <a:t>1,2 </a:t>
                      </a:r>
                      <a:r>
                        <a:rPr lang="fr-FR" sz="1400" b="1" dirty="0">
                          <a:latin typeface="Arial"/>
                          <a:ea typeface="Times"/>
                          <a:cs typeface="Times New Roman"/>
                        </a:rPr>
                        <a:t>Md€</a:t>
                      </a:r>
                      <a:endParaRPr lang="fr-FR" sz="1400" dirty="0">
                        <a:latin typeface="Arial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80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fr-FR" sz="1400" b="1" dirty="0">
                          <a:latin typeface="Arial"/>
                          <a:ea typeface="Times"/>
                          <a:cs typeface="Times New Roman"/>
                        </a:rPr>
                        <a:t>Secteur de St Cyr à Toulon</a:t>
                      </a:r>
                      <a:endParaRPr lang="fr-FR" sz="1400" dirty="0">
                        <a:latin typeface="Arial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fr-FR" sz="1400" b="1" dirty="0" smtClean="0">
                          <a:latin typeface="Arial"/>
                          <a:ea typeface="Times"/>
                          <a:cs typeface="Times New Roman"/>
                        </a:rPr>
                        <a:t>3,9 </a:t>
                      </a:r>
                      <a:r>
                        <a:rPr lang="fr-FR" sz="1400" b="1" dirty="0">
                          <a:latin typeface="Arial"/>
                          <a:ea typeface="Times"/>
                          <a:cs typeface="Times New Roman"/>
                        </a:rPr>
                        <a:t>Md€</a:t>
                      </a:r>
                      <a:endParaRPr lang="fr-FR" sz="1400" dirty="0">
                        <a:latin typeface="Arial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80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fr-FR" sz="1400" b="1">
                          <a:latin typeface="Arial"/>
                          <a:ea typeface="Times"/>
                          <a:cs typeface="Times New Roman"/>
                        </a:rPr>
                        <a:t>Traversée de Toulon</a:t>
                      </a:r>
                      <a:endParaRPr lang="fr-FR" sz="1400">
                        <a:latin typeface="Arial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fr-FR" sz="1400" b="1" dirty="0" smtClean="0">
                          <a:latin typeface="Arial"/>
                          <a:ea typeface="Times"/>
                          <a:cs typeface="Times New Roman"/>
                        </a:rPr>
                        <a:t>1,7 </a:t>
                      </a:r>
                      <a:r>
                        <a:rPr lang="fr-FR" sz="1400" b="1" dirty="0">
                          <a:latin typeface="Arial"/>
                          <a:ea typeface="Times"/>
                          <a:cs typeface="Times New Roman"/>
                        </a:rPr>
                        <a:t>Md€</a:t>
                      </a:r>
                      <a:endParaRPr lang="fr-FR" sz="1400" dirty="0">
                        <a:latin typeface="Arial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80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fr-FR" sz="1400" b="1" dirty="0">
                          <a:latin typeface="Arial"/>
                          <a:ea typeface="Times"/>
                          <a:cs typeface="Times New Roman"/>
                        </a:rPr>
                        <a:t>Secteur de Toulon au Arcs</a:t>
                      </a:r>
                      <a:endParaRPr lang="fr-FR" sz="1400" dirty="0">
                        <a:latin typeface="Arial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fr-FR" sz="1400" b="1" dirty="0" smtClean="0">
                          <a:latin typeface="Arial"/>
                          <a:ea typeface="Times"/>
                          <a:cs typeface="Times New Roman"/>
                        </a:rPr>
                        <a:t>2,8 </a:t>
                      </a:r>
                      <a:r>
                        <a:rPr lang="fr-FR" sz="1400" b="1" dirty="0">
                          <a:latin typeface="Arial"/>
                          <a:ea typeface="Times"/>
                          <a:cs typeface="Times New Roman"/>
                        </a:rPr>
                        <a:t>Md€</a:t>
                      </a:r>
                      <a:endParaRPr lang="fr-FR" sz="1400" dirty="0">
                        <a:latin typeface="Arial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80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fr-FR" sz="1400" b="1" dirty="0">
                          <a:latin typeface="Arial"/>
                          <a:ea typeface="Times"/>
                          <a:cs typeface="Times New Roman"/>
                        </a:rPr>
                        <a:t>Secteur des Arcs </a:t>
                      </a:r>
                      <a:r>
                        <a:rPr lang="fr-FR" sz="1400" b="1">
                          <a:latin typeface="Arial"/>
                          <a:ea typeface="Times"/>
                          <a:cs typeface="Times New Roman"/>
                        </a:rPr>
                        <a:t>à </a:t>
                      </a:r>
                      <a:r>
                        <a:rPr lang="fr-FR" sz="1400" b="1" smtClean="0">
                          <a:latin typeface="Arial"/>
                          <a:ea typeface="Times"/>
                          <a:cs typeface="Times New Roman"/>
                        </a:rPr>
                        <a:t>Nice</a:t>
                      </a:r>
                      <a:endParaRPr lang="fr-FR" sz="1400" dirty="0">
                        <a:latin typeface="Arial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fr-FR" sz="1400" b="1" dirty="0" smtClean="0">
                          <a:latin typeface="Arial"/>
                          <a:ea typeface="Times"/>
                          <a:cs typeface="Times New Roman"/>
                        </a:rPr>
                        <a:t>3,7 </a:t>
                      </a:r>
                      <a:r>
                        <a:rPr lang="fr-FR" sz="1400" b="1" dirty="0">
                          <a:latin typeface="Arial"/>
                          <a:ea typeface="Times"/>
                          <a:cs typeface="Times New Roman"/>
                        </a:rPr>
                        <a:t>Md€</a:t>
                      </a:r>
                      <a:endParaRPr lang="fr-FR" sz="1400" dirty="0">
                        <a:latin typeface="Arial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80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fr-FR" sz="1400" b="1" dirty="0">
                          <a:latin typeface="Arial"/>
                          <a:ea typeface="Times"/>
                          <a:cs typeface="Times New Roman"/>
                        </a:rPr>
                        <a:t>Secteur Nice à la frontière italienne</a:t>
                      </a:r>
                      <a:endParaRPr lang="fr-FR" sz="1400" dirty="0">
                        <a:latin typeface="Arial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fr-FR" sz="1400" b="1" dirty="0" smtClean="0">
                          <a:latin typeface="Arial"/>
                          <a:ea typeface="Times"/>
                          <a:cs typeface="Times New Roman"/>
                        </a:rPr>
                        <a:t>3,7 </a:t>
                      </a:r>
                      <a:r>
                        <a:rPr lang="fr-FR" sz="1400" b="1" dirty="0">
                          <a:latin typeface="Arial"/>
                          <a:ea typeface="Times"/>
                          <a:cs typeface="Times New Roman"/>
                        </a:rPr>
                        <a:t>Md€</a:t>
                      </a:r>
                      <a:endParaRPr lang="fr-FR" sz="1400" dirty="0">
                        <a:latin typeface="Arial"/>
                        <a:ea typeface="Times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6873846" y="2276872"/>
            <a:ext cx="1873250" cy="2062162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just">
              <a:defRPr/>
            </a:pPr>
            <a:r>
              <a:rPr lang="fr-FR" sz="1600" b="1" dirty="0">
                <a:solidFill>
                  <a:schemeClr val="accent1"/>
                </a:solidFill>
                <a:latin typeface="+mn-lt"/>
                <a:ea typeface="Geneva"/>
                <a:cs typeface="Geneva"/>
              </a:rPr>
              <a:t>Le montant global du scénario 0 peut être estimé à l’horizon 2040 à environ</a:t>
            </a:r>
          </a:p>
          <a:p>
            <a:pPr algn="ctr">
              <a:defRPr/>
            </a:pPr>
            <a:endParaRPr lang="fr-FR" sz="1600" b="1" dirty="0">
              <a:solidFill>
                <a:schemeClr val="accent1"/>
              </a:solidFill>
              <a:latin typeface="+mn-lt"/>
              <a:ea typeface="Geneva"/>
              <a:cs typeface="Geneva"/>
            </a:endParaRPr>
          </a:p>
          <a:p>
            <a:pPr algn="ctr">
              <a:defRPr/>
            </a:pPr>
            <a:r>
              <a:rPr lang="fr-FR" sz="1600" b="1" dirty="0" smtClean="0">
                <a:solidFill>
                  <a:schemeClr val="accent1"/>
                </a:solidFill>
                <a:latin typeface="+mn-lt"/>
                <a:ea typeface="Geneva"/>
                <a:cs typeface="Geneva"/>
              </a:rPr>
              <a:t>21,3 </a:t>
            </a:r>
            <a:r>
              <a:rPr lang="fr-FR" sz="1600" b="1" dirty="0">
                <a:solidFill>
                  <a:schemeClr val="accent1"/>
                </a:solidFill>
                <a:latin typeface="+mn-lt"/>
                <a:ea typeface="Geneva"/>
                <a:cs typeface="Geneva"/>
              </a:rPr>
              <a:t>Md€. 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1217613" y="383828"/>
            <a:ext cx="7392987" cy="5969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fr-FR" dirty="0" smtClean="0"/>
              <a:t>Scénario 0 : les estimations brutes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88112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re 1"/>
          <p:cNvSpPr>
            <a:spLocks noGrp="1"/>
          </p:cNvSpPr>
          <p:nvPr>
            <p:ph type="title"/>
          </p:nvPr>
        </p:nvSpPr>
        <p:spPr>
          <a:xfrm>
            <a:off x="1065213" y="0"/>
            <a:ext cx="7754937" cy="1193800"/>
          </a:xfrm>
        </p:spPr>
        <p:txBody>
          <a:bodyPr/>
          <a:lstStyle/>
          <a:p>
            <a:r>
              <a:rPr lang="fr-FR" smtClean="0"/>
              <a:t>Les constats partagés avec les élus en 2012	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393700" y="1712913"/>
            <a:ext cx="80391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77800" indent="-177800">
              <a:buClr>
                <a:srgbClr val="0095D8"/>
              </a:buClr>
              <a:buFont typeface="Wingdings" pitchFamily="2" charset="2"/>
              <a:buChar char="§"/>
            </a:pPr>
            <a:r>
              <a:rPr lang="fr-FR" sz="2000" b="1" dirty="0">
                <a:solidFill>
                  <a:srgbClr val="0095D8"/>
                </a:solidFill>
                <a:cs typeface="Arial" pitchFamily="34" charset="0"/>
              </a:rPr>
              <a:t>Utiliser les emprises existantes dans le sillon permien </a:t>
            </a:r>
            <a:r>
              <a:rPr lang="fr-FR" sz="2000" dirty="0">
                <a:solidFill>
                  <a:srgbClr val="000000"/>
                </a:solidFill>
                <a:cs typeface="Arial" pitchFamily="34" charset="0"/>
              </a:rPr>
              <a:t>pour un doublement de l’infrastructure</a:t>
            </a:r>
          </a:p>
          <a:p>
            <a:pPr marL="177800" indent="-177800">
              <a:buClr>
                <a:srgbClr val="0095D8"/>
              </a:buClr>
              <a:buFont typeface="Wingdings" pitchFamily="2" charset="2"/>
              <a:buChar char="§"/>
            </a:pPr>
            <a:endParaRPr lang="fr-FR" sz="2000" dirty="0">
              <a:solidFill>
                <a:srgbClr val="000000"/>
              </a:solidFill>
              <a:cs typeface="Arial" pitchFamily="34" charset="0"/>
            </a:endParaRPr>
          </a:p>
          <a:p>
            <a:pPr marL="177800" indent="-177800">
              <a:buClr>
                <a:srgbClr val="0095D8"/>
              </a:buClr>
              <a:buFont typeface="Wingdings" pitchFamily="2" charset="2"/>
              <a:buChar char="§"/>
            </a:pPr>
            <a:r>
              <a:rPr lang="fr-FR" sz="2000" b="1" dirty="0">
                <a:solidFill>
                  <a:srgbClr val="0095D8"/>
                </a:solidFill>
                <a:cs typeface="Arial" pitchFamily="34" charset="0"/>
              </a:rPr>
              <a:t>Prévoir une ligne nouvelle en site propre</a:t>
            </a:r>
            <a:r>
              <a:rPr lang="fr-FR" sz="2000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fr-FR" sz="2000" dirty="0">
                <a:solidFill>
                  <a:srgbClr val="000000"/>
                </a:solidFill>
                <a:cs typeface="Arial" pitchFamily="34" charset="0"/>
              </a:rPr>
              <a:t>et à grande vitesse dans les Alpes-Maritimes</a:t>
            </a:r>
          </a:p>
          <a:p>
            <a:pPr marL="177800" indent="-177800">
              <a:buClr>
                <a:srgbClr val="0095D8"/>
              </a:buClr>
              <a:buFont typeface="Wingdings" pitchFamily="2" charset="2"/>
              <a:buChar char="§"/>
            </a:pPr>
            <a:endParaRPr lang="fr-FR" sz="2000" dirty="0">
              <a:solidFill>
                <a:srgbClr val="000000"/>
              </a:solidFill>
              <a:cs typeface="Arial" pitchFamily="34" charset="0"/>
            </a:endParaRPr>
          </a:p>
          <a:p>
            <a:pPr marL="177800" indent="-177800">
              <a:buClr>
                <a:srgbClr val="0095D8"/>
              </a:buClr>
              <a:buFont typeface="Wingdings" pitchFamily="2" charset="2"/>
              <a:buChar char="§"/>
            </a:pPr>
            <a:r>
              <a:rPr lang="fr-FR" sz="2000" b="1" dirty="0">
                <a:solidFill>
                  <a:srgbClr val="0095D8"/>
                </a:solidFill>
                <a:cs typeface="Arial" pitchFamily="34" charset="0"/>
              </a:rPr>
              <a:t>Améliorer la liaison </a:t>
            </a:r>
            <a:r>
              <a:rPr lang="fr-FR" sz="2000" dirty="0">
                <a:solidFill>
                  <a:srgbClr val="000000"/>
                </a:solidFill>
                <a:cs typeface="Arial" pitchFamily="34" charset="0"/>
              </a:rPr>
              <a:t>Nice – Monaco - Italie</a:t>
            </a:r>
          </a:p>
          <a:p>
            <a:pPr marL="177800" indent="-177800">
              <a:buClr>
                <a:srgbClr val="0095D8"/>
              </a:buClr>
              <a:buFont typeface="Wingdings" pitchFamily="2" charset="2"/>
              <a:buChar char="§"/>
            </a:pPr>
            <a:endParaRPr lang="fr-FR" sz="2000" dirty="0">
              <a:solidFill>
                <a:srgbClr val="000000"/>
              </a:solidFill>
              <a:cs typeface="Arial" pitchFamily="34" charset="0"/>
            </a:endParaRPr>
          </a:p>
          <a:p>
            <a:pPr marL="177800" indent="-177800">
              <a:buClr>
                <a:srgbClr val="0095D8"/>
              </a:buClr>
              <a:buFont typeface="Wingdings" pitchFamily="2" charset="2"/>
              <a:buChar char="§"/>
            </a:pPr>
            <a:r>
              <a:rPr lang="fr-FR" sz="2000" b="1" dirty="0">
                <a:solidFill>
                  <a:srgbClr val="0095D8"/>
                </a:solidFill>
                <a:cs typeface="Arial" pitchFamily="34" charset="0"/>
              </a:rPr>
              <a:t>Eviter au maximum les zones agricoles</a:t>
            </a:r>
          </a:p>
          <a:p>
            <a:pPr marL="177800" indent="-177800">
              <a:buClr>
                <a:srgbClr val="0095D8"/>
              </a:buClr>
              <a:buFont typeface="Wingdings" pitchFamily="2" charset="2"/>
              <a:buChar char="§"/>
            </a:pPr>
            <a:endParaRPr lang="fr-FR" sz="2000" b="1" dirty="0">
              <a:solidFill>
                <a:srgbClr val="000000"/>
              </a:solidFill>
              <a:cs typeface="Arial" pitchFamily="34" charset="0"/>
            </a:endParaRPr>
          </a:p>
          <a:p>
            <a:pPr marL="177800" indent="-177800">
              <a:buClr>
                <a:srgbClr val="0095D8"/>
              </a:buClr>
              <a:buFont typeface="Wingdings" pitchFamily="2" charset="2"/>
              <a:buChar char="§"/>
            </a:pPr>
            <a:r>
              <a:rPr lang="fr-FR" sz="2000" b="1" dirty="0">
                <a:solidFill>
                  <a:srgbClr val="0095D8"/>
                </a:solidFill>
                <a:cs typeface="Arial" pitchFamily="34" charset="0"/>
              </a:rPr>
              <a:t>Limiter les nuisances</a:t>
            </a:r>
            <a:r>
              <a:rPr lang="fr-FR" sz="2000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fr-FR" sz="2000" dirty="0">
                <a:solidFill>
                  <a:srgbClr val="000000"/>
                </a:solidFill>
                <a:cs typeface="Arial" pitchFamily="34" charset="0"/>
              </a:rPr>
              <a:t>et les impacts</a:t>
            </a:r>
          </a:p>
          <a:p>
            <a:pPr marL="177800" indent="-177800"/>
            <a:endParaRPr lang="fr-FR" sz="2000" dirty="0">
              <a:cs typeface="Arial" pitchFamily="34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FB744-9F1B-6041-90BB-EC633323C5D0}" type="slidenum">
              <a:rPr lang="fr-FR" smtClean="0">
                <a:solidFill>
                  <a:srgbClr val="000000"/>
                </a:solidFill>
              </a:rPr>
              <a:pPr/>
              <a:t>6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49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re 1"/>
          <p:cNvSpPr>
            <a:spLocks noGrp="1"/>
          </p:cNvSpPr>
          <p:nvPr>
            <p:ph type="title"/>
          </p:nvPr>
        </p:nvSpPr>
        <p:spPr>
          <a:xfrm>
            <a:off x="1065213" y="0"/>
            <a:ext cx="8186737" cy="1193800"/>
          </a:xfrm>
        </p:spPr>
        <p:txBody>
          <a:bodyPr/>
          <a:lstStyle/>
          <a:p>
            <a:r>
              <a:rPr lang="fr-FR" smtClean="0"/>
              <a:t>Les constats partagés avec les élus en 2012</a:t>
            </a:r>
            <a:endParaRPr lang="fr-FR" sz="1600" smtClean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25603" name="Rectangle 6"/>
          <p:cNvSpPr>
            <a:spLocks noChangeArrowheads="1"/>
          </p:cNvSpPr>
          <p:nvPr/>
        </p:nvSpPr>
        <p:spPr bwMode="auto">
          <a:xfrm>
            <a:off x="422275" y="1527175"/>
            <a:ext cx="8721725" cy="437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77800" indent="-177800">
              <a:buClr>
                <a:srgbClr val="0095D8"/>
              </a:buClr>
              <a:buFont typeface="Wingdings" pitchFamily="2" charset="2"/>
              <a:buChar char="§"/>
            </a:pPr>
            <a:r>
              <a:rPr lang="fr-FR" sz="2000" b="1" dirty="0">
                <a:solidFill>
                  <a:srgbClr val="0095D8"/>
                </a:solidFill>
                <a:cs typeface="Arial" pitchFamily="34" charset="0"/>
              </a:rPr>
              <a:t>La très grande vitesse n’est pas la priorité partout, il faut :</a:t>
            </a:r>
          </a:p>
          <a:p>
            <a:pPr marL="550863" lvl="1" indent="-238125">
              <a:lnSpc>
                <a:spcPct val="95000"/>
              </a:lnSpc>
              <a:spcAft>
                <a:spcPts val="1200"/>
              </a:spcAft>
              <a:buClr>
                <a:schemeClr val="accent1"/>
              </a:buClr>
              <a:buSzPct val="90000"/>
              <a:buFont typeface="Courier New" pitchFamily="49" charset="0"/>
              <a:buChar char="o"/>
              <a:defRPr/>
            </a:pPr>
            <a:r>
              <a:rPr lang="fr-FR" sz="1800" kern="0" dirty="0">
                <a:latin typeface="+mn-lt"/>
                <a:ea typeface="ＭＳ Ｐゴシック" pitchFamily="34" charset="-128"/>
              </a:rPr>
              <a:t>Améliorer les trains du quotidien</a:t>
            </a:r>
          </a:p>
          <a:p>
            <a:pPr marL="550863" lvl="1" indent="-238125">
              <a:lnSpc>
                <a:spcPct val="95000"/>
              </a:lnSpc>
              <a:spcAft>
                <a:spcPts val="1200"/>
              </a:spcAft>
              <a:buClr>
                <a:schemeClr val="accent1"/>
              </a:buClr>
              <a:buSzPct val="90000"/>
              <a:buFont typeface="Courier New" pitchFamily="49" charset="0"/>
              <a:buChar char="o"/>
              <a:defRPr/>
            </a:pPr>
            <a:r>
              <a:rPr lang="fr-FR" sz="1800" kern="0" dirty="0">
                <a:latin typeface="+mn-lt"/>
                <a:ea typeface="ＭＳ Ｐゴシック" pitchFamily="34" charset="-128"/>
              </a:rPr>
              <a:t>Diminuer le temps de parcours Marseille Nice notamment</a:t>
            </a:r>
          </a:p>
          <a:p>
            <a:pPr marL="800100" lvl="1" indent="-342900">
              <a:buClr>
                <a:srgbClr val="0095D8"/>
              </a:buClr>
              <a:buFont typeface="Wingdings" pitchFamily="2" charset="2"/>
              <a:buChar char="§"/>
            </a:pPr>
            <a:endParaRPr lang="fr-FR" sz="2000" b="1" dirty="0">
              <a:solidFill>
                <a:srgbClr val="000000"/>
              </a:solidFill>
              <a:cs typeface="Arial" pitchFamily="34" charset="0"/>
            </a:endParaRPr>
          </a:p>
          <a:p>
            <a:pPr marL="177800" indent="-177800">
              <a:buClr>
                <a:srgbClr val="0095D8"/>
              </a:buClr>
              <a:buFont typeface="Wingdings" pitchFamily="2" charset="2"/>
              <a:buChar char="§"/>
            </a:pPr>
            <a:r>
              <a:rPr lang="fr-FR" sz="2000" b="1" dirty="0">
                <a:solidFill>
                  <a:srgbClr val="0095D8"/>
                </a:solidFill>
                <a:cs typeface="Arial" pitchFamily="34" charset="0"/>
              </a:rPr>
              <a:t>Améliorer le réseau et le système ferroviaire</a:t>
            </a:r>
          </a:p>
          <a:p>
            <a:pPr marL="177800" indent="-177800">
              <a:buClr>
                <a:srgbClr val="0095D8"/>
              </a:buClr>
              <a:buFont typeface="Wingdings" pitchFamily="2" charset="2"/>
              <a:buChar char="§"/>
            </a:pPr>
            <a:endParaRPr lang="fr-FR" sz="2000" b="1" dirty="0">
              <a:solidFill>
                <a:srgbClr val="000000"/>
              </a:solidFill>
              <a:cs typeface="Arial" pitchFamily="34" charset="0"/>
            </a:endParaRPr>
          </a:p>
          <a:p>
            <a:pPr marL="177800" indent="-177800">
              <a:buClr>
                <a:srgbClr val="0095D8"/>
              </a:buClr>
              <a:buFont typeface="Wingdings" pitchFamily="2" charset="2"/>
              <a:buChar char="§"/>
            </a:pPr>
            <a:r>
              <a:rPr lang="fr-FR" sz="2000" b="1" dirty="0">
                <a:solidFill>
                  <a:srgbClr val="0095D8"/>
                </a:solidFill>
                <a:cs typeface="Arial" pitchFamily="34" charset="0"/>
              </a:rPr>
              <a:t>Développer l’inter-modalité </a:t>
            </a:r>
            <a:r>
              <a:rPr lang="fr-FR" sz="2000" dirty="0">
                <a:solidFill>
                  <a:srgbClr val="000000"/>
                </a:solidFill>
                <a:cs typeface="Arial" pitchFamily="34" charset="0"/>
              </a:rPr>
              <a:t>au niveau des pôles d’échanges</a:t>
            </a:r>
          </a:p>
          <a:p>
            <a:pPr marL="177800" indent="-177800">
              <a:buClr>
                <a:srgbClr val="0095D8"/>
              </a:buClr>
              <a:buFont typeface="Wingdings" pitchFamily="2" charset="2"/>
              <a:buChar char="§"/>
            </a:pPr>
            <a:endParaRPr lang="fr-FR" sz="2000" dirty="0">
              <a:solidFill>
                <a:srgbClr val="000000"/>
              </a:solidFill>
              <a:cs typeface="Arial" pitchFamily="34" charset="0"/>
            </a:endParaRPr>
          </a:p>
          <a:p>
            <a:pPr marL="177800" indent="-177800">
              <a:buClr>
                <a:srgbClr val="0095D8"/>
              </a:buClr>
              <a:buFont typeface="Wingdings" pitchFamily="2" charset="2"/>
              <a:buChar char="§"/>
            </a:pPr>
            <a:r>
              <a:rPr lang="fr-FR" sz="2000" b="1" dirty="0">
                <a:solidFill>
                  <a:srgbClr val="0095D8"/>
                </a:solidFill>
                <a:cs typeface="Arial" pitchFamily="34" charset="0"/>
              </a:rPr>
              <a:t>Créer une nouvelle infrastructure </a:t>
            </a:r>
            <a:r>
              <a:rPr lang="fr-FR" sz="2000" dirty="0">
                <a:solidFill>
                  <a:srgbClr val="000000"/>
                </a:solidFill>
                <a:cs typeface="Arial" pitchFamily="34" charset="0"/>
              </a:rPr>
              <a:t>et limiter au maximum les nuisances</a:t>
            </a:r>
          </a:p>
          <a:p>
            <a:pPr marL="177800" indent="-177800">
              <a:buClr>
                <a:srgbClr val="0095D8"/>
              </a:buClr>
              <a:buFont typeface="Wingdings" pitchFamily="2" charset="2"/>
              <a:buChar char="§"/>
            </a:pPr>
            <a:endParaRPr lang="fr-FR" sz="2000" dirty="0">
              <a:solidFill>
                <a:srgbClr val="000000"/>
              </a:solidFill>
              <a:cs typeface="Arial" pitchFamily="34" charset="0"/>
            </a:endParaRPr>
          </a:p>
          <a:p>
            <a:pPr marL="177800" indent="-177800">
              <a:buClr>
                <a:srgbClr val="0095D8"/>
              </a:buClr>
              <a:buFont typeface="Wingdings" pitchFamily="2" charset="2"/>
              <a:buChar char="§"/>
            </a:pPr>
            <a:r>
              <a:rPr lang="fr-FR" sz="2000" b="1" dirty="0">
                <a:solidFill>
                  <a:srgbClr val="0095D8"/>
                </a:solidFill>
                <a:cs typeface="Arial" pitchFamily="34" charset="0"/>
              </a:rPr>
              <a:t>Crédibiliser le financement </a:t>
            </a:r>
            <a:r>
              <a:rPr lang="fr-FR" sz="2000" dirty="0">
                <a:solidFill>
                  <a:srgbClr val="000000"/>
                </a:solidFill>
                <a:cs typeface="Arial" pitchFamily="34" charset="0"/>
              </a:rPr>
              <a:t>du projet</a:t>
            </a:r>
          </a:p>
          <a:p>
            <a:pPr marL="177800" indent="-177800">
              <a:buClr>
                <a:srgbClr val="0095D8"/>
              </a:buClr>
              <a:buFont typeface="Wingdings" pitchFamily="2" charset="2"/>
              <a:buChar char="§"/>
            </a:pPr>
            <a:endParaRPr lang="fr-FR" sz="2000" dirty="0">
              <a:solidFill>
                <a:srgbClr val="000000"/>
              </a:solidFill>
              <a:cs typeface="Arial" pitchFamily="34" charset="0"/>
            </a:endParaRPr>
          </a:p>
          <a:p>
            <a:pPr marL="177800" indent="-177800">
              <a:buClr>
                <a:srgbClr val="0095D8"/>
              </a:buClr>
              <a:buFont typeface="Wingdings" pitchFamily="2" charset="2"/>
              <a:buChar char="§"/>
            </a:pPr>
            <a:r>
              <a:rPr lang="fr-FR" sz="2000" b="1" dirty="0">
                <a:solidFill>
                  <a:srgbClr val="0095D8"/>
                </a:solidFill>
                <a:cs typeface="Arial" pitchFamily="34" charset="0"/>
              </a:rPr>
              <a:t>Associer et mieux informer </a:t>
            </a:r>
            <a:r>
              <a:rPr lang="fr-FR" sz="2000" dirty="0">
                <a:solidFill>
                  <a:srgbClr val="000000"/>
                </a:solidFill>
                <a:cs typeface="Arial" pitchFamily="34" charset="0"/>
              </a:rPr>
              <a:t>les élus du territoire</a:t>
            </a:r>
            <a:endParaRPr lang="fr-FR" sz="2000" dirty="0">
              <a:cs typeface="Arial" pitchFamily="34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FB744-9F1B-6041-90BB-EC633323C5D0}" type="slidenum">
              <a:rPr lang="fr-FR" smtClean="0">
                <a:solidFill>
                  <a:srgbClr val="000000"/>
                </a:solidFill>
              </a:rPr>
              <a:pPr/>
              <a:t>7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667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 la LGV à la Ligne Nouvelle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/ Présentation du projet LN PCA à la Commission Transport de la Région Provence-Alpes-Côte d'Azur - Marseille, le 17 janvier 2014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FB744-9F1B-6041-90BB-EC633323C5D0}" type="slidenum">
              <a:rPr lang="fr-FR" smtClean="0">
                <a:solidFill>
                  <a:srgbClr val="000000"/>
                </a:solidFill>
              </a:rPr>
              <a:pPr/>
              <a:t>8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22275" y="1527175"/>
            <a:ext cx="8254181" cy="435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77800" indent="-177800">
              <a:buClr>
                <a:srgbClr val="0095D8"/>
              </a:buClr>
              <a:buFont typeface="Wingdings" pitchFamily="2" charset="2"/>
              <a:buChar char="§"/>
            </a:pPr>
            <a:r>
              <a:rPr lang="fr-FR" sz="2000" b="1" dirty="0" smtClean="0">
                <a:cs typeface="Arial" pitchFamily="34" charset="0"/>
              </a:rPr>
              <a:t>Nice - Toulon - Marseille : rapprocher les Métropoles</a:t>
            </a:r>
          </a:p>
          <a:p>
            <a:pPr marL="177800" indent="-177800">
              <a:buClr>
                <a:srgbClr val="0095D8"/>
              </a:buClr>
              <a:buFont typeface="Wingdings" pitchFamily="2" charset="2"/>
              <a:buChar char="§"/>
            </a:pPr>
            <a:endParaRPr lang="fr-FR" sz="2000" b="1" dirty="0">
              <a:solidFill>
                <a:srgbClr val="0095D8"/>
              </a:solidFill>
              <a:cs typeface="Arial" pitchFamily="34" charset="0"/>
            </a:endParaRPr>
          </a:p>
          <a:p>
            <a:pPr marL="550863" lvl="1" indent="-238125" algn="just">
              <a:lnSpc>
                <a:spcPct val="95000"/>
              </a:lnSpc>
              <a:spcAft>
                <a:spcPts val="1200"/>
              </a:spcAft>
              <a:buClr>
                <a:schemeClr val="accent1"/>
              </a:buClr>
              <a:buSzPct val="90000"/>
              <a:buFont typeface="Courier New" pitchFamily="49" charset="0"/>
              <a:buChar char="o"/>
              <a:defRPr/>
            </a:pPr>
            <a:r>
              <a:rPr lang="fr-FR" sz="1800" kern="0" dirty="0" smtClean="0">
                <a:latin typeface="+mn-lt"/>
                <a:ea typeface="ＭＳ Ｐゴシック" pitchFamily="34" charset="-128"/>
              </a:rPr>
              <a:t>Le constat à ce jour, un train parcours 224 km entre les gares de Marseille</a:t>
            </a:r>
            <a:br>
              <a:rPr lang="fr-FR" sz="1800" kern="0" dirty="0" smtClean="0">
                <a:latin typeface="+mn-lt"/>
                <a:ea typeface="ＭＳ Ｐゴシック" pitchFamily="34" charset="-128"/>
              </a:rPr>
            </a:br>
            <a:r>
              <a:rPr lang="fr-FR" sz="1800" kern="0" dirty="0" smtClean="0">
                <a:latin typeface="+mn-lt"/>
                <a:ea typeface="ＭＳ Ｐゴシック" pitchFamily="34" charset="-128"/>
              </a:rPr>
              <a:t>St Charles et Nice Ville en 2h40 soit une vitesse moyenne de 82 km/h </a:t>
            </a:r>
            <a:endParaRPr lang="fr-FR" sz="1800" kern="0" dirty="0">
              <a:latin typeface="+mn-lt"/>
              <a:ea typeface="ＭＳ Ｐゴシック" pitchFamily="34" charset="-128"/>
            </a:endParaRPr>
          </a:p>
          <a:p>
            <a:pPr marL="550863" lvl="1" indent="-238125" algn="just">
              <a:lnSpc>
                <a:spcPct val="95000"/>
              </a:lnSpc>
              <a:spcAft>
                <a:spcPts val="1200"/>
              </a:spcAft>
              <a:buClr>
                <a:schemeClr val="accent1"/>
              </a:buClr>
              <a:buSzPct val="90000"/>
              <a:buFont typeface="Courier New" pitchFamily="49" charset="0"/>
              <a:buChar char="o"/>
              <a:defRPr/>
            </a:pPr>
            <a:r>
              <a:rPr lang="fr-FR" sz="1800" kern="0" dirty="0" smtClean="0">
                <a:latin typeface="+mn-lt"/>
                <a:ea typeface="ＭＳ Ｐゴシック" pitchFamily="34" charset="-128"/>
              </a:rPr>
              <a:t>Demain un temps de parcours d’environ d’1h30 entre Marseille et Nice pour un trajet de 200 km soit une vitesse moyenne inférieure à  200 km/h </a:t>
            </a:r>
          </a:p>
          <a:p>
            <a:pPr marL="312738" lvl="1" algn="ctr">
              <a:lnSpc>
                <a:spcPct val="95000"/>
              </a:lnSpc>
              <a:spcAft>
                <a:spcPts val="1200"/>
              </a:spcAft>
              <a:buClr>
                <a:schemeClr val="accent1"/>
              </a:buClr>
              <a:buSzPct val="90000"/>
              <a:defRPr/>
            </a:pPr>
            <a:r>
              <a:rPr lang="fr-FR" sz="1800" b="1" kern="0" dirty="0" smtClean="0">
                <a:solidFill>
                  <a:schemeClr val="accent1"/>
                </a:solidFill>
                <a:latin typeface="+mn-lt"/>
                <a:ea typeface="ＭＳ Ｐゴシック" pitchFamily="34" charset="-128"/>
              </a:rPr>
              <a:t>La vitesse a été modulée pour adapter le projet au territoire</a:t>
            </a:r>
            <a:endParaRPr lang="fr-FR" sz="1800" kern="0" dirty="0">
              <a:solidFill>
                <a:schemeClr val="accent1"/>
              </a:solidFill>
              <a:latin typeface="+mn-lt"/>
              <a:ea typeface="ＭＳ Ｐゴシック" pitchFamily="34" charset="-128"/>
            </a:endParaRPr>
          </a:p>
          <a:p>
            <a:pPr marL="177800" indent="-177800">
              <a:buClr>
                <a:srgbClr val="0095D8"/>
              </a:buClr>
              <a:buFont typeface="Wingdings" pitchFamily="2" charset="2"/>
              <a:buChar char="§"/>
            </a:pPr>
            <a:r>
              <a:rPr lang="fr-FR" sz="2000" b="1" dirty="0" smtClean="0">
                <a:solidFill>
                  <a:schemeClr val="tx2"/>
                </a:solidFill>
                <a:cs typeface="Arial" pitchFamily="34" charset="0"/>
              </a:rPr>
              <a:t>Repenser le système ferroviaire pour améliorer l’ensemble des services :</a:t>
            </a:r>
          </a:p>
          <a:p>
            <a:pPr marL="177800" indent="-177800">
              <a:buClr>
                <a:srgbClr val="0095D8"/>
              </a:buClr>
              <a:buFont typeface="Wingdings" pitchFamily="2" charset="2"/>
              <a:buChar char="§"/>
            </a:pPr>
            <a:endParaRPr lang="fr-FR" sz="2000" b="1" dirty="0" smtClean="0">
              <a:solidFill>
                <a:srgbClr val="0095D8"/>
              </a:solidFill>
              <a:cs typeface="Arial" pitchFamily="34" charset="0"/>
            </a:endParaRPr>
          </a:p>
          <a:p>
            <a:pPr marL="312738" lvl="1" algn="ctr">
              <a:lnSpc>
                <a:spcPct val="95000"/>
              </a:lnSpc>
              <a:spcAft>
                <a:spcPts val="1200"/>
              </a:spcAft>
              <a:buClr>
                <a:schemeClr val="accent1"/>
              </a:buClr>
              <a:buSzPct val="90000"/>
              <a:defRPr/>
            </a:pPr>
            <a:r>
              <a:rPr lang="fr-FR" sz="1800" b="1" kern="0" dirty="0">
                <a:solidFill>
                  <a:schemeClr val="accent1"/>
                </a:solidFill>
                <a:latin typeface="+mn-lt"/>
                <a:ea typeface="ＭＳ Ｐゴシック" pitchFamily="34" charset="-128"/>
              </a:rPr>
              <a:t>La ligne nouvelle est un élément du système ferroviaire qui doit contribuer à la performance </a:t>
            </a:r>
            <a:r>
              <a:rPr lang="fr-FR" sz="1800" b="1" kern="0" dirty="0" smtClean="0">
                <a:solidFill>
                  <a:schemeClr val="accent1"/>
                </a:solidFill>
                <a:latin typeface="+mn-lt"/>
                <a:ea typeface="ＭＳ Ｐゴシック" pitchFamily="34" charset="-128"/>
              </a:rPr>
              <a:t>globale</a:t>
            </a:r>
            <a:endParaRPr lang="fr-FR" sz="1800" b="1" kern="0" dirty="0">
              <a:solidFill>
                <a:schemeClr val="accent1"/>
              </a:solidFill>
              <a:latin typeface="+mn-lt"/>
              <a:ea typeface="ＭＳ Ｐゴシック" pitchFamily="34" charset="-128"/>
            </a:endParaRPr>
          </a:p>
          <a:p>
            <a:pPr marL="550863" lvl="1" indent="-238125">
              <a:lnSpc>
                <a:spcPct val="95000"/>
              </a:lnSpc>
              <a:spcAft>
                <a:spcPts val="1200"/>
              </a:spcAft>
              <a:buClr>
                <a:schemeClr val="accent1"/>
              </a:buClr>
              <a:buSzPct val="90000"/>
              <a:buFont typeface="Courier New" pitchFamily="49" charset="0"/>
              <a:buChar char="o"/>
              <a:defRPr/>
            </a:pPr>
            <a:endParaRPr lang="fr-FR" sz="1800" kern="0" dirty="0">
              <a:latin typeface="+mn-lt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808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5213" y="1124744"/>
            <a:ext cx="7392987" cy="4025900"/>
          </a:xfrm>
        </p:spPr>
        <p:txBody>
          <a:bodyPr/>
          <a:lstStyle/>
          <a:p>
            <a:r>
              <a:rPr lang="fr-FR" dirty="0" smtClean="0">
                <a:latin typeface="Arial" charset="0"/>
                <a:ea typeface="ＭＳ Ｐゴシック" charset="0"/>
                <a:cs typeface="ＭＳ Ｐゴシック" charset="0"/>
              </a:rPr>
              <a:t>La commission </a:t>
            </a:r>
            <a:r>
              <a:rPr lang="fr-FR" dirty="0">
                <a:latin typeface="Arial" charset="0"/>
                <a:ea typeface="ＭＳ Ｐゴシック" charset="0"/>
                <a:cs typeface="ＭＳ Ｐゴシック" charset="0"/>
              </a:rPr>
              <a:t>m</a:t>
            </a:r>
            <a:r>
              <a:rPr lang="fr-FR" dirty="0" smtClean="0">
                <a:latin typeface="Arial" charset="0"/>
                <a:ea typeface="ＭＳ Ｐゴシック" charset="0"/>
                <a:cs typeface="ＭＳ Ｐゴシック" charset="0"/>
              </a:rPr>
              <a:t>obilité 21 et la décision ministérielle</a:t>
            </a:r>
            <a:endParaRPr lang="fr-FR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Font typeface="Wingdings" charset="0"/>
              <a:buNone/>
            </a:pPr>
            <a:r>
              <a:rPr lang="fr-FR" dirty="0" smtClean="0">
                <a:latin typeface="Arial" charset="0"/>
                <a:ea typeface="ＭＳ Ｐゴシック" charset="0"/>
                <a:cs typeface="ＭＳ Ｐゴシック" charset="0"/>
              </a:rPr>
              <a:t>Séquence 2</a:t>
            </a:r>
            <a:endParaRPr lang="fr-FR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619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rff">
  <a:themeElements>
    <a:clrScheme name="rff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95D8"/>
      </a:accent1>
      <a:accent2>
        <a:srgbClr val="ECEEEF"/>
      </a:accent2>
      <a:accent3>
        <a:srgbClr val="FFFFFF"/>
      </a:accent3>
      <a:accent4>
        <a:srgbClr val="000000"/>
      </a:accent4>
      <a:accent5>
        <a:srgbClr val="AAC8E9"/>
      </a:accent5>
      <a:accent6>
        <a:srgbClr val="D6D8D9"/>
      </a:accent6>
      <a:hlink>
        <a:srgbClr val="000000"/>
      </a:hlink>
      <a:folHlink>
        <a:srgbClr val="B2B2B2"/>
      </a:folHlink>
    </a:clrScheme>
    <a:fontScheme name="rf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ff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34C94"/>
        </a:accent1>
        <a:accent2>
          <a:srgbClr val="ECEEEF"/>
        </a:accent2>
        <a:accent3>
          <a:srgbClr val="FFFFFF"/>
        </a:accent3>
        <a:accent4>
          <a:srgbClr val="000000"/>
        </a:accent4>
        <a:accent5>
          <a:srgbClr val="C8B2C8"/>
        </a:accent5>
        <a:accent6>
          <a:srgbClr val="D6D8D9"/>
        </a:accent6>
        <a:hlink>
          <a:srgbClr val="0000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ff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4FB7A9"/>
        </a:accent1>
        <a:accent2>
          <a:srgbClr val="ECEEEF"/>
        </a:accent2>
        <a:accent3>
          <a:srgbClr val="FFFFFF"/>
        </a:accent3>
        <a:accent4>
          <a:srgbClr val="000000"/>
        </a:accent4>
        <a:accent5>
          <a:srgbClr val="B2D8D1"/>
        </a:accent5>
        <a:accent6>
          <a:srgbClr val="D6D8D9"/>
        </a:accent6>
        <a:hlink>
          <a:srgbClr val="0000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ff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95D8"/>
        </a:accent1>
        <a:accent2>
          <a:srgbClr val="ECEEEF"/>
        </a:accent2>
        <a:accent3>
          <a:srgbClr val="FFFFFF"/>
        </a:accent3>
        <a:accent4>
          <a:srgbClr val="000000"/>
        </a:accent4>
        <a:accent5>
          <a:srgbClr val="AAC8E9"/>
        </a:accent5>
        <a:accent6>
          <a:srgbClr val="D6D8D9"/>
        </a:accent6>
        <a:hlink>
          <a:srgbClr val="0000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ff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6CA00"/>
        </a:accent1>
        <a:accent2>
          <a:srgbClr val="ECEEEF"/>
        </a:accent2>
        <a:accent3>
          <a:srgbClr val="FFFFFF"/>
        </a:accent3>
        <a:accent4>
          <a:srgbClr val="000000"/>
        </a:accent4>
        <a:accent5>
          <a:srgbClr val="D7E1AA"/>
        </a:accent5>
        <a:accent6>
          <a:srgbClr val="D6D8D9"/>
        </a:accent6>
        <a:hlink>
          <a:srgbClr val="0000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ff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08800"/>
        </a:accent1>
        <a:accent2>
          <a:srgbClr val="ECEEEF"/>
        </a:accent2>
        <a:accent3>
          <a:srgbClr val="FFFFFF"/>
        </a:accent3>
        <a:accent4>
          <a:srgbClr val="000000"/>
        </a:accent4>
        <a:accent5>
          <a:srgbClr val="F6C3AA"/>
        </a:accent5>
        <a:accent6>
          <a:srgbClr val="D6D8D9"/>
        </a:accent6>
        <a:hlink>
          <a:srgbClr val="0000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ff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7B5A0"/>
        </a:accent1>
        <a:accent2>
          <a:srgbClr val="ECEEEF"/>
        </a:accent2>
        <a:accent3>
          <a:srgbClr val="FFFFFF"/>
        </a:accent3>
        <a:accent4>
          <a:srgbClr val="000000"/>
        </a:accent4>
        <a:accent5>
          <a:srgbClr val="D8D7CD"/>
        </a:accent5>
        <a:accent6>
          <a:srgbClr val="D6D8D9"/>
        </a:accent6>
        <a:hlink>
          <a:srgbClr val="0000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rff">
  <a:themeElements>
    <a:clrScheme name="rff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6CA00"/>
      </a:accent1>
      <a:accent2>
        <a:srgbClr val="ECEEEF"/>
      </a:accent2>
      <a:accent3>
        <a:srgbClr val="FFFFFF"/>
      </a:accent3>
      <a:accent4>
        <a:srgbClr val="000000"/>
      </a:accent4>
      <a:accent5>
        <a:srgbClr val="D7E1AA"/>
      </a:accent5>
      <a:accent6>
        <a:srgbClr val="D6D8D9"/>
      </a:accent6>
      <a:hlink>
        <a:srgbClr val="000000"/>
      </a:hlink>
      <a:folHlink>
        <a:srgbClr val="B2B2B2"/>
      </a:folHlink>
    </a:clrScheme>
    <a:fontScheme name="rf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ff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34C94"/>
        </a:accent1>
        <a:accent2>
          <a:srgbClr val="ECEEEF"/>
        </a:accent2>
        <a:accent3>
          <a:srgbClr val="FFFFFF"/>
        </a:accent3>
        <a:accent4>
          <a:srgbClr val="000000"/>
        </a:accent4>
        <a:accent5>
          <a:srgbClr val="C8B2C8"/>
        </a:accent5>
        <a:accent6>
          <a:srgbClr val="D6D8D9"/>
        </a:accent6>
        <a:hlink>
          <a:srgbClr val="0000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ff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4FB7A9"/>
        </a:accent1>
        <a:accent2>
          <a:srgbClr val="ECEEEF"/>
        </a:accent2>
        <a:accent3>
          <a:srgbClr val="FFFFFF"/>
        </a:accent3>
        <a:accent4>
          <a:srgbClr val="000000"/>
        </a:accent4>
        <a:accent5>
          <a:srgbClr val="B2D8D1"/>
        </a:accent5>
        <a:accent6>
          <a:srgbClr val="D6D8D9"/>
        </a:accent6>
        <a:hlink>
          <a:srgbClr val="0000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ff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95D8"/>
        </a:accent1>
        <a:accent2>
          <a:srgbClr val="ECEEEF"/>
        </a:accent2>
        <a:accent3>
          <a:srgbClr val="FFFFFF"/>
        </a:accent3>
        <a:accent4>
          <a:srgbClr val="000000"/>
        </a:accent4>
        <a:accent5>
          <a:srgbClr val="AAC8E9"/>
        </a:accent5>
        <a:accent6>
          <a:srgbClr val="D6D8D9"/>
        </a:accent6>
        <a:hlink>
          <a:srgbClr val="0000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ff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6CA00"/>
        </a:accent1>
        <a:accent2>
          <a:srgbClr val="ECEEEF"/>
        </a:accent2>
        <a:accent3>
          <a:srgbClr val="FFFFFF"/>
        </a:accent3>
        <a:accent4>
          <a:srgbClr val="000000"/>
        </a:accent4>
        <a:accent5>
          <a:srgbClr val="D7E1AA"/>
        </a:accent5>
        <a:accent6>
          <a:srgbClr val="D6D8D9"/>
        </a:accent6>
        <a:hlink>
          <a:srgbClr val="0000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ff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08800"/>
        </a:accent1>
        <a:accent2>
          <a:srgbClr val="ECEEEF"/>
        </a:accent2>
        <a:accent3>
          <a:srgbClr val="FFFFFF"/>
        </a:accent3>
        <a:accent4>
          <a:srgbClr val="000000"/>
        </a:accent4>
        <a:accent5>
          <a:srgbClr val="F6C3AA"/>
        </a:accent5>
        <a:accent6>
          <a:srgbClr val="D6D8D9"/>
        </a:accent6>
        <a:hlink>
          <a:srgbClr val="0000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ff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7B5A0"/>
        </a:accent1>
        <a:accent2>
          <a:srgbClr val="ECEEEF"/>
        </a:accent2>
        <a:accent3>
          <a:srgbClr val="FFFFFF"/>
        </a:accent3>
        <a:accent4>
          <a:srgbClr val="000000"/>
        </a:accent4>
        <a:accent5>
          <a:srgbClr val="D8D7CD"/>
        </a:accent5>
        <a:accent6>
          <a:srgbClr val="D6D8D9"/>
        </a:accent6>
        <a:hlink>
          <a:srgbClr val="0000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rff">
  <a:themeElements>
    <a:clrScheme name="rff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95D8"/>
      </a:accent1>
      <a:accent2>
        <a:srgbClr val="ECEEEF"/>
      </a:accent2>
      <a:accent3>
        <a:srgbClr val="FFFFFF"/>
      </a:accent3>
      <a:accent4>
        <a:srgbClr val="000000"/>
      </a:accent4>
      <a:accent5>
        <a:srgbClr val="AAC8E9"/>
      </a:accent5>
      <a:accent6>
        <a:srgbClr val="D6D8D9"/>
      </a:accent6>
      <a:hlink>
        <a:srgbClr val="000000"/>
      </a:hlink>
      <a:folHlink>
        <a:srgbClr val="B2B2B2"/>
      </a:folHlink>
    </a:clrScheme>
    <a:fontScheme name="rf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ff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34C94"/>
        </a:accent1>
        <a:accent2>
          <a:srgbClr val="ECEEEF"/>
        </a:accent2>
        <a:accent3>
          <a:srgbClr val="FFFFFF"/>
        </a:accent3>
        <a:accent4>
          <a:srgbClr val="000000"/>
        </a:accent4>
        <a:accent5>
          <a:srgbClr val="C8B2C8"/>
        </a:accent5>
        <a:accent6>
          <a:srgbClr val="D6D8D9"/>
        </a:accent6>
        <a:hlink>
          <a:srgbClr val="0000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ff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4FB7A9"/>
        </a:accent1>
        <a:accent2>
          <a:srgbClr val="ECEEEF"/>
        </a:accent2>
        <a:accent3>
          <a:srgbClr val="FFFFFF"/>
        </a:accent3>
        <a:accent4>
          <a:srgbClr val="000000"/>
        </a:accent4>
        <a:accent5>
          <a:srgbClr val="B2D8D1"/>
        </a:accent5>
        <a:accent6>
          <a:srgbClr val="D6D8D9"/>
        </a:accent6>
        <a:hlink>
          <a:srgbClr val="0000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ff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95D8"/>
        </a:accent1>
        <a:accent2>
          <a:srgbClr val="ECEEEF"/>
        </a:accent2>
        <a:accent3>
          <a:srgbClr val="FFFFFF"/>
        </a:accent3>
        <a:accent4>
          <a:srgbClr val="000000"/>
        </a:accent4>
        <a:accent5>
          <a:srgbClr val="AAC8E9"/>
        </a:accent5>
        <a:accent6>
          <a:srgbClr val="D6D8D9"/>
        </a:accent6>
        <a:hlink>
          <a:srgbClr val="0000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ff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6CA00"/>
        </a:accent1>
        <a:accent2>
          <a:srgbClr val="ECEEEF"/>
        </a:accent2>
        <a:accent3>
          <a:srgbClr val="FFFFFF"/>
        </a:accent3>
        <a:accent4>
          <a:srgbClr val="000000"/>
        </a:accent4>
        <a:accent5>
          <a:srgbClr val="D7E1AA"/>
        </a:accent5>
        <a:accent6>
          <a:srgbClr val="D6D8D9"/>
        </a:accent6>
        <a:hlink>
          <a:srgbClr val="0000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ff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08800"/>
        </a:accent1>
        <a:accent2>
          <a:srgbClr val="ECEEEF"/>
        </a:accent2>
        <a:accent3>
          <a:srgbClr val="FFFFFF"/>
        </a:accent3>
        <a:accent4>
          <a:srgbClr val="000000"/>
        </a:accent4>
        <a:accent5>
          <a:srgbClr val="F6C3AA"/>
        </a:accent5>
        <a:accent6>
          <a:srgbClr val="D6D8D9"/>
        </a:accent6>
        <a:hlink>
          <a:srgbClr val="0000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ff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7B5A0"/>
        </a:accent1>
        <a:accent2>
          <a:srgbClr val="ECEEEF"/>
        </a:accent2>
        <a:accent3>
          <a:srgbClr val="FFFFFF"/>
        </a:accent3>
        <a:accent4>
          <a:srgbClr val="000000"/>
        </a:accent4>
        <a:accent5>
          <a:srgbClr val="D8D7CD"/>
        </a:accent5>
        <a:accent6>
          <a:srgbClr val="D6D8D9"/>
        </a:accent6>
        <a:hlink>
          <a:srgbClr val="0000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0_130227_Modèle PPT_EXTERNE">
  <a:themeElements>
    <a:clrScheme name="rff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34C94"/>
      </a:accent1>
      <a:accent2>
        <a:srgbClr val="ECEEEF"/>
      </a:accent2>
      <a:accent3>
        <a:srgbClr val="FFFFFF"/>
      </a:accent3>
      <a:accent4>
        <a:srgbClr val="000000"/>
      </a:accent4>
      <a:accent5>
        <a:srgbClr val="C8B2C8"/>
      </a:accent5>
      <a:accent6>
        <a:srgbClr val="D6D8D9"/>
      </a:accent6>
      <a:hlink>
        <a:srgbClr val="000000"/>
      </a:hlink>
      <a:folHlink>
        <a:srgbClr val="B2B2B2"/>
      </a:folHlink>
    </a:clrScheme>
    <a:fontScheme name="rf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8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83" charset="0"/>
          </a:defRPr>
        </a:defPPr>
      </a:lstStyle>
    </a:lnDef>
  </a:objectDefaults>
  <a:extraClrSchemeLst>
    <a:extraClrScheme>
      <a:clrScheme name="rff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34C94"/>
        </a:accent1>
        <a:accent2>
          <a:srgbClr val="ECEEEF"/>
        </a:accent2>
        <a:accent3>
          <a:srgbClr val="FFFFFF"/>
        </a:accent3>
        <a:accent4>
          <a:srgbClr val="000000"/>
        </a:accent4>
        <a:accent5>
          <a:srgbClr val="C8B2C8"/>
        </a:accent5>
        <a:accent6>
          <a:srgbClr val="D6D8D9"/>
        </a:accent6>
        <a:hlink>
          <a:srgbClr val="0000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ff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4FB7A9"/>
        </a:accent1>
        <a:accent2>
          <a:srgbClr val="ECEEEF"/>
        </a:accent2>
        <a:accent3>
          <a:srgbClr val="FFFFFF"/>
        </a:accent3>
        <a:accent4>
          <a:srgbClr val="000000"/>
        </a:accent4>
        <a:accent5>
          <a:srgbClr val="B2D8D1"/>
        </a:accent5>
        <a:accent6>
          <a:srgbClr val="D6D8D9"/>
        </a:accent6>
        <a:hlink>
          <a:srgbClr val="0000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ff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95D8"/>
        </a:accent1>
        <a:accent2>
          <a:srgbClr val="ECEEEF"/>
        </a:accent2>
        <a:accent3>
          <a:srgbClr val="FFFFFF"/>
        </a:accent3>
        <a:accent4>
          <a:srgbClr val="000000"/>
        </a:accent4>
        <a:accent5>
          <a:srgbClr val="AAC8E9"/>
        </a:accent5>
        <a:accent6>
          <a:srgbClr val="D6D8D9"/>
        </a:accent6>
        <a:hlink>
          <a:srgbClr val="0000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ff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6CA00"/>
        </a:accent1>
        <a:accent2>
          <a:srgbClr val="ECEEEF"/>
        </a:accent2>
        <a:accent3>
          <a:srgbClr val="FFFFFF"/>
        </a:accent3>
        <a:accent4>
          <a:srgbClr val="000000"/>
        </a:accent4>
        <a:accent5>
          <a:srgbClr val="D7E1AA"/>
        </a:accent5>
        <a:accent6>
          <a:srgbClr val="D6D8D9"/>
        </a:accent6>
        <a:hlink>
          <a:srgbClr val="0000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ff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08800"/>
        </a:accent1>
        <a:accent2>
          <a:srgbClr val="ECEEEF"/>
        </a:accent2>
        <a:accent3>
          <a:srgbClr val="FFFFFF"/>
        </a:accent3>
        <a:accent4>
          <a:srgbClr val="000000"/>
        </a:accent4>
        <a:accent5>
          <a:srgbClr val="F6C3AA"/>
        </a:accent5>
        <a:accent6>
          <a:srgbClr val="D6D8D9"/>
        </a:accent6>
        <a:hlink>
          <a:srgbClr val="0000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ff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7B5A0"/>
        </a:accent1>
        <a:accent2>
          <a:srgbClr val="ECEEEF"/>
        </a:accent2>
        <a:accent3>
          <a:srgbClr val="FFFFFF"/>
        </a:accent3>
        <a:accent4>
          <a:srgbClr val="000000"/>
        </a:accent4>
        <a:accent5>
          <a:srgbClr val="D8D7CD"/>
        </a:accent5>
        <a:accent6>
          <a:srgbClr val="D6D8D9"/>
        </a:accent6>
        <a:hlink>
          <a:srgbClr val="0000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rff 1">
    <a:dk1>
      <a:srgbClr val="000000"/>
    </a:dk1>
    <a:lt1>
      <a:srgbClr val="FFFFFF"/>
    </a:lt1>
    <a:dk2>
      <a:srgbClr val="000000"/>
    </a:dk2>
    <a:lt2>
      <a:srgbClr val="808080"/>
    </a:lt2>
    <a:accent1>
      <a:srgbClr val="934C94"/>
    </a:accent1>
    <a:accent2>
      <a:srgbClr val="ECEEEF"/>
    </a:accent2>
    <a:accent3>
      <a:srgbClr val="FFFFFF"/>
    </a:accent3>
    <a:accent4>
      <a:srgbClr val="000000"/>
    </a:accent4>
    <a:accent5>
      <a:srgbClr val="C8B2C8"/>
    </a:accent5>
    <a:accent6>
      <a:srgbClr val="D6D8D9"/>
    </a:accent6>
    <a:hlink>
      <a:srgbClr val="000000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19_130227_Modèle PPT_EXTERNE</Template>
  <TotalTime>5277</TotalTime>
  <Words>3693</Words>
  <Application>Microsoft Office PowerPoint</Application>
  <PresentationFormat>Affichage à l'écran (4:3)</PresentationFormat>
  <Paragraphs>505</Paragraphs>
  <Slides>53</Slides>
  <Notes>7</Notes>
  <HiddenSlides>2</HiddenSlides>
  <MMClips>0</MMClips>
  <ScaleCrop>false</ScaleCrop>
  <HeadingPairs>
    <vt:vector size="6" baseType="variant">
      <vt:variant>
        <vt:lpstr>Thème</vt:lpstr>
      </vt:variant>
      <vt:variant>
        <vt:i4>5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53</vt:i4>
      </vt:variant>
    </vt:vector>
  </HeadingPairs>
  <TitlesOfParts>
    <vt:vector size="59" baseType="lpstr">
      <vt:lpstr>2_rff</vt:lpstr>
      <vt:lpstr>Conception personnalisée</vt:lpstr>
      <vt:lpstr>3_rff</vt:lpstr>
      <vt:lpstr>4_rff</vt:lpstr>
      <vt:lpstr>20_130227_Modèle PPT_EXTERNE</vt:lpstr>
      <vt:lpstr>Feuille Microsoft Office Excel 97-2003</vt:lpstr>
      <vt:lpstr>Ligne Nouvelle Provence Côte d’Azur  Commission Transports du Conseil Régional Marseille, 17 janvier 2014</vt:lpstr>
      <vt:lpstr>Diapositive 2</vt:lpstr>
      <vt:lpstr>Les objectifs du projet et les acquis de la concertation</vt:lpstr>
      <vt:lpstr>Les 3 objectifs du débat public de 2005 confirmés par la commission mobilité 21</vt:lpstr>
      <vt:lpstr>Les acquis de la concertation publique de 2011</vt:lpstr>
      <vt:lpstr>Les constats partagés avec les élus en 2012 </vt:lpstr>
      <vt:lpstr>Les constats partagés avec les élus en 2012</vt:lpstr>
      <vt:lpstr>De la LGV à la Ligne Nouvelle</vt:lpstr>
      <vt:lpstr>La commission mobilité 21 et la décision ministérielle</vt:lpstr>
      <vt:lpstr>La Commission Mobilité 21</vt:lpstr>
      <vt:lpstr>La Commission Mobilité 21</vt:lpstr>
      <vt:lpstr>La décision du gouvernement</vt:lpstr>
      <vt:lpstr>Diapositive 13</vt:lpstr>
      <vt:lpstr>Diapositive 14</vt:lpstr>
      <vt:lpstr>Diapositive 15</vt:lpstr>
      <vt:lpstr>Diapositive 16</vt:lpstr>
      <vt:lpstr>Diapositive 17</vt:lpstr>
      <vt:lpstr>Une réalisation séquencée</vt:lpstr>
      <vt:lpstr>Amélioration des mobilités en PACA  pour les TER et les trains Iongue distance</vt:lpstr>
      <vt:lpstr>Amélioration des mobilités en PACA  pour les TER et les trains Iongue distance</vt:lpstr>
      <vt:lpstr>L’offre de service sur la section marseillaise</vt:lpstr>
      <vt:lpstr>Diapositive 22</vt:lpstr>
      <vt:lpstr>Diapositive 23</vt:lpstr>
      <vt:lpstr>Diapositive 24</vt:lpstr>
      <vt:lpstr>La traversée de Marseille</vt:lpstr>
      <vt:lpstr> Amélioration des trains du quotidien</vt:lpstr>
      <vt:lpstr>Diapositive 27</vt:lpstr>
      <vt:lpstr>L’offre de service sur l’aire azuréenne</vt:lpstr>
      <vt:lpstr>Une première section de ligne nouvelle</vt:lpstr>
      <vt:lpstr>Diapositive 30</vt:lpstr>
      <vt:lpstr>Diapositive 31</vt:lpstr>
      <vt:lpstr>Diapositive 32</vt:lpstr>
      <vt:lpstr>Diapositive 33</vt:lpstr>
      <vt:lpstr>Une boucle ferroviaire</vt:lpstr>
      <vt:lpstr>La gare nouvelle de Sophia-Bréguières</vt:lpstr>
      <vt:lpstr>La gare nouvelle de Nice aéroport</vt:lpstr>
      <vt:lpstr>La Priorité 2</vt:lpstr>
      <vt:lpstr>Le périmètre de la priorité 2</vt:lpstr>
      <vt:lpstr>L’amélioration des services avec P1+P2</vt:lpstr>
      <vt:lpstr>Diapositive 40</vt:lpstr>
      <vt:lpstr>Diapositive 41</vt:lpstr>
      <vt:lpstr>Point sur la consultation du public</vt:lpstr>
      <vt:lpstr>Le calendrier</vt:lpstr>
      <vt:lpstr>Information et consultation du public sur la priorité 1 </vt:lpstr>
      <vt:lpstr>La participation à la consultation de la priorité 1</vt:lpstr>
      <vt:lpstr>Premiers enseignements reçus</vt:lpstr>
      <vt:lpstr>Premiers enseignements reçus</vt:lpstr>
      <vt:lpstr>Premiers enseignements reçus</vt:lpstr>
      <vt:lpstr>Merci de votre attention</vt:lpstr>
      <vt:lpstr>Annexe : le scénario 0</vt:lpstr>
      <vt:lpstr>Diapositive 51</vt:lpstr>
      <vt:lpstr>Diapositive 52</vt:lpstr>
      <vt:lpstr>Diapositive 53</vt:lpstr>
    </vt:vector>
  </TitlesOfParts>
  <Company>Sogreah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Comité technique  Préparation du comité de pilotage du 23 septembre 2013 5 septembre 2013</dc:title>
  <dc:creator>Bernard COUVERT</dc:creator>
  <cp:lastModifiedBy>NSF</cp:lastModifiedBy>
  <cp:revision>250</cp:revision>
  <cp:lastPrinted>2014-01-17T11:09:45Z</cp:lastPrinted>
  <dcterms:created xsi:type="dcterms:W3CDTF">2013-09-20T05:09:38Z</dcterms:created>
  <dcterms:modified xsi:type="dcterms:W3CDTF">2014-01-21T14:02:59Z</dcterms:modified>
</cp:coreProperties>
</file>