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81" r:id="rId3"/>
    <p:sldId id="351" r:id="rId4"/>
    <p:sldId id="377" r:id="rId5"/>
    <p:sldId id="301" r:id="rId6"/>
    <p:sldId id="376" r:id="rId7"/>
    <p:sldId id="401" r:id="rId8"/>
    <p:sldId id="378" r:id="rId9"/>
    <p:sldId id="408" r:id="rId10"/>
    <p:sldId id="322" r:id="rId11"/>
    <p:sldId id="282" r:id="rId12"/>
    <p:sldId id="289" r:id="rId13"/>
    <p:sldId id="407" r:id="rId14"/>
    <p:sldId id="368" r:id="rId15"/>
    <p:sldId id="369" r:id="rId16"/>
    <p:sldId id="370" r:id="rId17"/>
    <p:sldId id="413" r:id="rId18"/>
    <p:sldId id="371" r:id="rId19"/>
    <p:sldId id="410" r:id="rId20"/>
    <p:sldId id="411" r:id="rId21"/>
    <p:sldId id="412" r:id="rId22"/>
    <p:sldId id="374" r:id="rId23"/>
    <p:sldId id="394" r:id="rId24"/>
    <p:sldId id="405" r:id="rId25"/>
    <p:sldId id="402" r:id="rId26"/>
    <p:sldId id="392" r:id="rId27"/>
    <p:sldId id="400" r:id="rId28"/>
    <p:sldId id="414" r:id="rId29"/>
  </p:sldIdLst>
  <p:sldSz cx="9144000" cy="6858000" type="screen4x3"/>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5" autoAdjust="0"/>
    <p:restoredTop sz="94609" autoAdjust="0"/>
  </p:normalViewPr>
  <p:slideViewPr>
    <p:cSldViewPr>
      <p:cViewPr varScale="1">
        <p:scale>
          <a:sx n="75" d="100"/>
          <a:sy n="75" d="100"/>
        </p:scale>
        <p:origin x="-5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5076" cy="500392"/>
          </a:xfrm>
          <a:prstGeom prst="rect">
            <a:avLst/>
          </a:prstGeom>
        </p:spPr>
        <p:txBody>
          <a:bodyPr vert="horz" lIns="89163" tIns="44582" rIns="89163" bIns="44582" rtlCol="0"/>
          <a:lstStyle>
            <a:lvl1pPr algn="l">
              <a:defRPr sz="1200"/>
            </a:lvl1pPr>
          </a:lstStyle>
          <a:p>
            <a:endParaRPr lang="fr-FR" dirty="0"/>
          </a:p>
        </p:txBody>
      </p:sp>
      <p:sp>
        <p:nvSpPr>
          <p:cNvPr id="3" name="Espace réservé de la date 2"/>
          <p:cNvSpPr>
            <a:spLocks noGrp="1"/>
          </p:cNvSpPr>
          <p:nvPr>
            <p:ph type="dt" idx="1"/>
          </p:nvPr>
        </p:nvSpPr>
        <p:spPr>
          <a:xfrm>
            <a:off x="3901547" y="0"/>
            <a:ext cx="2985076" cy="500392"/>
          </a:xfrm>
          <a:prstGeom prst="rect">
            <a:avLst/>
          </a:prstGeom>
        </p:spPr>
        <p:txBody>
          <a:bodyPr vert="horz" lIns="89163" tIns="44582" rIns="89163" bIns="44582" rtlCol="0"/>
          <a:lstStyle>
            <a:lvl1pPr algn="r">
              <a:defRPr sz="1200"/>
            </a:lvl1pPr>
          </a:lstStyle>
          <a:p>
            <a:fld id="{C170AEEA-A93B-484D-AA6B-D308EA598E1F}" type="datetimeFigureOut">
              <a:rPr lang="fr-FR" smtClean="0"/>
              <a:pPr/>
              <a:t>30/06/2020</a:t>
            </a:fld>
            <a:endParaRPr lang="fr-FR" dirty="0"/>
          </a:p>
        </p:txBody>
      </p:sp>
      <p:sp>
        <p:nvSpPr>
          <p:cNvPr id="4" name="Espace réservé de l'image des diapositives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89163" tIns="44582" rIns="89163" bIns="44582" rtlCol="0" anchor="ctr"/>
          <a:lstStyle/>
          <a:p>
            <a:endParaRPr lang="fr-FR" dirty="0"/>
          </a:p>
        </p:txBody>
      </p:sp>
      <p:sp>
        <p:nvSpPr>
          <p:cNvPr id="5" name="Espace réservé des commentaires 4"/>
          <p:cNvSpPr>
            <a:spLocks noGrp="1"/>
          </p:cNvSpPr>
          <p:nvPr>
            <p:ph type="body" sz="quarter" idx="3"/>
          </p:nvPr>
        </p:nvSpPr>
        <p:spPr>
          <a:xfrm>
            <a:off x="688510" y="4758383"/>
            <a:ext cx="5511146" cy="4508188"/>
          </a:xfrm>
          <a:prstGeom prst="rect">
            <a:avLst/>
          </a:prstGeom>
        </p:spPr>
        <p:txBody>
          <a:bodyPr vert="horz" lIns="89163" tIns="44582" rIns="89163" bIns="4458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516767"/>
            <a:ext cx="2985076" cy="500392"/>
          </a:xfrm>
          <a:prstGeom prst="rect">
            <a:avLst/>
          </a:prstGeom>
        </p:spPr>
        <p:txBody>
          <a:bodyPr vert="horz" lIns="89163" tIns="44582" rIns="89163" bIns="44582"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01547" y="9516767"/>
            <a:ext cx="2985076" cy="500392"/>
          </a:xfrm>
          <a:prstGeom prst="rect">
            <a:avLst/>
          </a:prstGeom>
        </p:spPr>
        <p:txBody>
          <a:bodyPr vert="horz" lIns="89163" tIns="44582" rIns="89163" bIns="44582" rtlCol="0" anchor="b"/>
          <a:lstStyle>
            <a:lvl1pPr algn="r">
              <a:defRPr sz="1200"/>
            </a:lvl1pPr>
          </a:lstStyle>
          <a:p>
            <a:fld id="{7CD2840D-6F17-4014-82EC-865589D58E9C}" type="slidenum">
              <a:rPr lang="fr-FR" smtClean="0"/>
              <a:pPr/>
              <a:t>‹N°›</a:t>
            </a:fld>
            <a:endParaRPr lang="fr-FR" dirty="0"/>
          </a:p>
        </p:txBody>
      </p:sp>
    </p:spTree>
    <p:extLst>
      <p:ext uri="{BB962C8B-B14F-4D97-AF65-F5344CB8AC3E}">
        <p14:creationId xmlns="" xmlns:p14="http://schemas.microsoft.com/office/powerpoint/2010/main" val="5045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2BDE01B7-8D9D-4F04-9104-A420AFA6E737}" type="datetime1">
              <a:rPr lang="fr-FR" smtClean="0"/>
              <a:t>30/06/2020</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4772C874-BA87-49EC-B933-D1E87B425885}"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0EBC58-F38B-4070-A02E-D3DD0F02C0EB}" type="datetime1">
              <a:rPr lang="fr-FR" smtClean="0"/>
              <a:t>30/06/2020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8575A8-0EBD-4B3A-BB56-2E7A819A8525}" type="datetime1">
              <a:rPr lang="fr-FR" smtClean="0"/>
              <a:t>30/06/2020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B06BA1-D199-4300-A808-57735D92E476}" type="datetime1">
              <a:rPr lang="fr-FR" smtClean="0"/>
              <a:t>30/06/2020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4FE24AE-E550-49F9-A6DC-61496861EA6E}" type="datetime1">
              <a:rPr lang="fr-FR" smtClean="0"/>
              <a:t>30/06/2020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4772C874-BA87-49EC-B933-D1E87B42588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3D4FEB6-B197-4E43-BACA-9AA574C967AE}" type="datetime1">
              <a:rPr lang="fr-FR" smtClean="0"/>
              <a:t>30/06/2020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8F472F7-80B2-4E6B-A606-E3F964B77CA4}" type="datetime1">
              <a:rPr lang="fr-FR" smtClean="0"/>
              <a:t>30/06/2020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31BCF23-7CC5-4BC5-94B7-4447A44052A6}" type="datetime1">
              <a:rPr lang="fr-FR" smtClean="0"/>
              <a:t>30/06/2020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04288E-A808-46E6-908C-E599C74D3CCE}" type="datetime1">
              <a:rPr lang="fr-FR" smtClean="0"/>
              <a:t>30/06/2020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46D9874-FF64-4CB4-8F2B-F655D42CE036}" type="datetime1">
              <a:rPr lang="fr-FR" smtClean="0"/>
              <a:t>30/06/2020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EA5F115-E54C-42CD-946A-FED72DE6039A}" type="datetime1">
              <a:rPr lang="fr-FR" smtClean="0"/>
              <a:t>30/06/2020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2C874-BA87-49EC-B933-D1E87B42588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32AC6B-B4C3-4C1A-AD88-BEEB4A241EC7}" type="datetime1">
              <a:rPr lang="fr-FR" smtClean="0"/>
              <a:t>30/06/2020</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772C874-BA87-49EC-B933-D1E87B425885}"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ecologique-solidaire.gouv.fr/dispositif-des-certificats-deconomies-denergi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56992"/>
            <a:ext cx="8229600" cy="1728192"/>
          </a:xfrm>
        </p:spPr>
        <p:txBody>
          <a:bodyPr>
            <a:normAutofit fontScale="90000"/>
          </a:bodyPr>
          <a:lstStyle/>
          <a:p>
            <a:pPr algn="ctr"/>
            <a:r>
              <a:rPr lang="fr-FR" dirty="0" smtClean="0">
                <a:solidFill>
                  <a:srgbClr val="FFC000"/>
                </a:solidFill>
              </a:rPr>
              <a:t>STOP LGV sud sainte baume</a:t>
            </a:r>
            <a:br>
              <a:rPr lang="fr-FR" dirty="0" smtClean="0">
                <a:solidFill>
                  <a:srgbClr val="FFC000"/>
                </a:solidFill>
              </a:rPr>
            </a:br>
            <a:r>
              <a:rPr lang="fr-FR" sz="6600" dirty="0" smtClean="0">
                <a:solidFill>
                  <a:srgbClr val="FFC000"/>
                </a:solidFill>
              </a:rPr>
              <a:t>Assemblée Générale</a:t>
            </a:r>
            <a:endParaRPr lang="fr-FR" sz="6600" dirty="0">
              <a:solidFill>
                <a:srgbClr val="FFC000"/>
              </a:solidFill>
            </a:endParaRPr>
          </a:p>
        </p:txBody>
      </p:sp>
      <p:sp>
        <p:nvSpPr>
          <p:cNvPr id="3" name="Sous-titre 2"/>
          <p:cNvSpPr>
            <a:spLocks noGrp="1"/>
          </p:cNvSpPr>
          <p:nvPr>
            <p:ph type="subTitle" idx="1"/>
          </p:nvPr>
        </p:nvSpPr>
        <p:spPr>
          <a:xfrm>
            <a:off x="4427984" y="980728"/>
            <a:ext cx="4392488" cy="1008112"/>
          </a:xfrm>
        </p:spPr>
        <p:txBody>
          <a:bodyPr>
            <a:normAutofit/>
          </a:bodyPr>
          <a:lstStyle/>
          <a:p>
            <a:pPr algn="ctr"/>
            <a:endParaRPr lang="fr-FR" sz="4800" dirty="0">
              <a:solidFill>
                <a:srgbClr val="FFC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827584" y="548680"/>
            <a:ext cx="2664296" cy="2047668"/>
          </a:xfrm>
          <a:prstGeom prst="rect">
            <a:avLst/>
          </a:prstGeom>
          <a:noFill/>
          <a:ln w="9525">
            <a:noFill/>
            <a:miter lim="800000"/>
            <a:headEnd/>
            <a:tailEnd/>
          </a:ln>
        </p:spPr>
      </p:pic>
      <p:pic>
        <p:nvPicPr>
          <p:cNvPr id="4" name="Picture 2" descr="I:\Documents and Settings\EDEL\Mes documents\lgv\logo.jpg"/>
          <p:cNvPicPr>
            <a:picLocks noChangeAspect="1" noChangeArrowheads="1"/>
          </p:cNvPicPr>
          <p:nvPr/>
        </p:nvPicPr>
        <p:blipFill>
          <a:blip r:embed="rId3" cstate="print"/>
          <a:srcRect/>
          <a:stretch>
            <a:fillRect/>
          </a:stretch>
        </p:blipFill>
        <p:spPr bwMode="auto">
          <a:xfrm>
            <a:off x="323528" y="332656"/>
            <a:ext cx="3312367" cy="2273847"/>
          </a:xfrm>
          <a:prstGeom prst="rect">
            <a:avLst/>
          </a:prstGeom>
          <a:noFill/>
        </p:spPr>
      </p:pic>
      <p:sp>
        <p:nvSpPr>
          <p:cNvPr id="6" name="Espace réservé du numéro de diapositive 5"/>
          <p:cNvSpPr>
            <a:spLocks noGrp="1"/>
          </p:cNvSpPr>
          <p:nvPr>
            <p:ph type="sldNum" sz="quarter" idx="12"/>
          </p:nvPr>
        </p:nvSpPr>
        <p:spPr/>
        <p:txBody>
          <a:bodyPr/>
          <a:lstStyle/>
          <a:p>
            <a:fld id="{4772C874-BA87-49EC-B933-D1E87B425885}"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80728"/>
          </a:xfrm>
        </p:spPr>
        <p:txBody>
          <a:bodyPr/>
          <a:lstStyle/>
          <a:p>
            <a:r>
              <a:rPr lang="fr-FR" dirty="0" smtClean="0">
                <a:solidFill>
                  <a:srgbClr val="FFC000"/>
                </a:solidFill>
              </a:rPr>
              <a:t>COMPTE D’EXPLOITATION</a:t>
            </a:r>
            <a:endParaRPr lang="fr-FR" dirty="0">
              <a:solidFill>
                <a:srgbClr val="FFC000"/>
              </a:solidFill>
            </a:endParaRPr>
          </a:p>
        </p:txBody>
      </p:sp>
      <p:graphicFrame>
        <p:nvGraphicFramePr>
          <p:cNvPr id="5" name="Tableau 4"/>
          <p:cNvGraphicFramePr>
            <a:graphicFrameLocks noGrp="1"/>
          </p:cNvGraphicFramePr>
          <p:nvPr/>
        </p:nvGraphicFramePr>
        <p:xfrm>
          <a:off x="1115616" y="980728"/>
          <a:ext cx="6816081" cy="5256588"/>
        </p:xfrm>
        <a:graphic>
          <a:graphicData uri="http://schemas.openxmlformats.org/drawingml/2006/table">
            <a:tbl>
              <a:tblPr/>
              <a:tblGrid>
                <a:gridCol w="2395249"/>
                <a:gridCol w="1419187"/>
                <a:gridCol w="1494543"/>
                <a:gridCol w="1507102"/>
              </a:tblGrid>
              <a:tr h="236250">
                <a:tc>
                  <a:txBody>
                    <a:bodyPr/>
                    <a:lstStyle/>
                    <a:p>
                      <a:pPr algn="l" fontAlgn="b"/>
                      <a:r>
                        <a:rPr lang="fr-FR" sz="1000" b="0" i="0" u="none" strike="noStrike" dirty="0">
                          <a:solidFill>
                            <a:srgbClr val="000000"/>
                          </a:solidFill>
                          <a:latin typeface="Calibri"/>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alibri"/>
                        </a:rPr>
                        <a:t>Résultat</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alibri"/>
                        </a:rPr>
                        <a:t>Recettes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alibri"/>
                        </a:rPr>
                        <a:t>Dépenses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dirty="0">
                          <a:solidFill>
                            <a:srgbClr val="000000"/>
                          </a:solidFill>
                          <a:latin typeface="Constantia" pitchFamily="18" charset="0"/>
                        </a:rPr>
                        <a:t>Solde banque au 31/12/2018</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2 434,45 €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dirty="0">
                          <a:solidFill>
                            <a:srgbClr val="000000"/>
                          </a:solidFill>
                          <a:latin typeface="Constantia" pitchFamily="18" charset="0"/>
                        </a:rPr>
                        <a:t>Solde Livret A au 31/12/2018</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10 397,51 €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dirty="0">
                          <a:solidFill>
                            <a:srgbClr val="000000"/>
                          </a:solidFill>
                          <a:latin typeface="Constantia" pitchFamily="18" charset="0"/>
                        </a:rPr>
                        <a:t>Solde en caisse</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28,14 €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1" i="1" u="none" strike="noStrike" dirty="0">
                          <a:solidFill>
                            <a:srgbClr val="000000"/>
                          </a:solidFill>
                          <a:latin typeface="Constantia" pitchFamily="18" charset="0"/>
                        </a:rPr>
                        <a:t>RECETTES 2019</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dirty="0">
                          <a:solidFill>
                            <a:srgbClr val="000000"/>
                          </a:solidFill>
                          <a:latin typeface="Constantia" pitchFamily="18" charset="0"/>
                        </a:rPr>
                        <a:t>Adhésions et ventes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1 895,00 €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1" i="1" u="none" strike="noStrike" dirty="0">
                          <a:solidFill>
                            <a:srgbClr val="000000"/>
                          </a:solidFill>
                          <a:latin typeface="Constantia" pitchFamily="18" charset="0"/>
                        </a:rPr>
                        <a:t>DEPENSES 2019</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dirty="0">
                          <a:solidFill>
                            <a:srgbClr val="000000"/>
                          </a:solidFill>
                          <a:latin typeface="Constantia" pitchFamily="18" charset="0"/>
                        </a:rPr>
                        <a:t>Frais de réunions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209,94 €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Assurance</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256,36 €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Site internet</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96,00 €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Photocopies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114,00 €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Poste (timbres et enveloppes)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306,12 €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Divers</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168,48 €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Frais de banque</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3,80 €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1" i="1" u="none" strike="noStrike">
                          <a:solidFill>
                            <a:srgbClr val="000000"/>
                          </a:solidFill>
                          <a:latin typeface="Constantia" pitchFamily="18" charset="0"/>
                        </a:rPr>
                        <a:t>TOTAL</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3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1 154,70 €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Virement vers Livret A</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dirty="0">
                          <a:solidFill>
                            <a:srgbClr val="000000"/>
                          </a:solidFill>
                          <a:latin typeface="Constantia" pitchFamily="18" charset="0"/>
                        </a:rPr>
                        <a:t>2 000,00 €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Solde banque au 31/12/2019</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1 202,89 €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314">
                <a:tc>
                  <a:txBody>
                    <a:bodyPr/>
                    <a:lstStyle/>
                    <a:p>
                      <a:pPr algn="l" fontAlgn="b"/>
                      <a:r>
                        <a:rPr lang="fr-FR" sz="1300" b="0" i="0" u="none" strike="noStrike">
                          <a:solidFill>
                            <a:srgbClr val="000000"/>
                          </a:solidFill>
                          <a:latin typeface="Constantia" pitchFamily="18" charset="0"/>
                        </a:rPr>
                        <a:t>Solde Livret A  au 31/12/2019</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300" b="0" i="0" u="none" strike="noStrike">
                          <a:solidFill>
                            <a:srgbClr val="000000"/>
                          </a:solidFill>
                          <a:latin typeface="Constantia" pitchFamily="18" charset="0"/>
                        </a:rPr>
                        <a:t>12 476,74 €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dirty="0">
                          <a:solidFill>
                            <a:srgbClr val="000000"/>
                          </a:solidFill>
                          <a:latin typeface="Constantia" pitchFamily="18" charset="0"/>
                        </a:rPr>
                        <a:t> </a:t>
                      </a:r>
                    </a:p>
                  </a:txBody>
                  <a:tcPr marL="8610" marR="8610" marT="8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Espace réservé du numéro de diapositive 3"/>
          <p:cNvSpPr>
            <a:spLocks noGrp="1"/>
          </p:cNvSpPr>
          <p:nvPr>
            <p:ph type="sldNum" sz="quarter" idx="12"/>
          </p:nvPr>
        </p:nvSpPr>
        <p:spPr/>
        <p:txBody>
          <a:bodyPr/>
          <a:lstStyle/>
          <a:p>
            <a:fld id="{4772C874-BA87-49EC-B933-D1E87B425885}"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620688"/>
            <a:ext cx="6275040" cy="807368"/>
          </a:xfrm>
        </p:spPr>
        <p:txBody>
          <a:bodyPr/>
          <a:lstStyle/>
          <a:p>
            <a:pPr algn="ctr"/>
            <a:r>
              <a:rPr lang="fr-FR" dirty="0" smtClean="0">
                <a:solidFill>
                  <a:srgbClr val="FFC000"/>
                </a:solidFill>
              </a:rPr>
              <a:t>COMPTE D’EXPLOITATION</a:t>
            </a:r>
            <a:endParaRPr lang="fr-FR" dirty="0">
              <a:solidFill>
                <a:srgbClr val="FFC000"/>
              </a:solidFill>
            </a:endParaRPr>
          </a:p>
        </p:txBody>
      </p:sp>
      <p:sp>
        <p:nvSpPr>
          <p:cNvPr id="3" name="Espace réservé du contenu 2"/>
          <p:cNvSpPr>
            <a:spLocks noGrp="1"/>
          </p:cNvSpPr>
          <p:nvPr>
            <p:ph idx="1"/>
          </p:nvPr>
        </p:nvSpPr>
        <p:spPr>
          <a:xfrm>
            <a:off x="467544" y="1916832"/>
            <a:ext cx="8229600" cy="3888432"/>
          </a:xfrm>
        </p:spPr>
        <p:txBody>
          <a:bodyPr>
            <a:normAutofit/>
          </a:bodyPr>
          <a:lstStyle/>
          <a:p>
            <a:r>
              <a:rPr lang="fr-FR" dirty="0" smtClean="0">
                <a:solidFill>
                  <a:schemeClr val="bg1"/>
                </a:solidFill>
              </a:rPr>
              <a:t>Les comptes de l’association sont soumis à l’approbation des adhérents </a:t>
            </a:r>
          </a:p>
          <a:p>
            <a:r>
              <a:rPr lang="fr-FR" dirty="0" smtClean="0">
                <a:solidFill>
                  <a:schemeClr val="bg1"/>
                </a:solidFill>
              </a:rPr>
              <a:t>Vote du quitus</a:t>
            </a:r>
          </a:p>
          <a:p>
            <a:r>
              <a:rPr lang="fr-FR" dirty="0" smtClean="0">
                <a:solidFill>
                  <a:schemeClr val="bg1"/>
                </a:solidFill>
              </a:rPr>
              <a:t>Montant des cotisations : le Conseil d’administration propose un montant de 5€ pour 2020 minimum pour les adhérents et 50€ pour les associations.</a:t>
            </a:r>
          </a:p>
          <a:p>
            <a:r>
              <a:rPr lang="fr-FR" dirty="0" smtClean="0">
                <a:solidFill>
                  <a:schemeClr val="bg1"/>
                </a:solidFill>
              </a:rPr>
              <a:t>Vote</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548680"/>
            <a:ext cx="5987008" cy="735360"/>
          </a:xfrm>
        </p:spPr>
        <p:txBody>
          <a:bodyPr>
            <a:normAutofit/>
          </a:bodyPr>
          <a:lstStyle/>
          <a:p>
            <a:pPr algn="ctr"/>
            <a:r>
              <a:rPr lang="fr-FR" dirty="0" smtClean="0">
                <a:solidFill>
                  <a:srgbClr val="FFC000"/>
                </a:solidFill>
              </a:rPr>
              <a:t>Conseil d’Administration</a:t>
            </a:r>
            <a:endParaRPr lang="fr-FR" dirty="0">
              <a:solidFill>
                <a:srgbClr val="FFC000"/>
              </a:solidFill>
            </a:endParaRPr>
          </a:p>
        </p:txBody>
      </p:sp>
      <p:sp>
        <p:nvSpPr>
          <p:cNvPr id="3" name="Espace réservé du contenu 2"/>
          <p:cNvSpPr>
            <a:spLocks noGrp="1"/>
          </p:cNvSpPr>
          <p:nvPr>
            <p:ph idx="1"/>
          </p:nvPr>
        </p:nvSpPr>
        <p:spPr>
          <a:xfrm>
            <a:off x="457200" y="1484784"/>
            <a:ext cx="8229600" cy="4809653"/>
          </a:xfrm>
        </p:spPr>
        <p:txBody>
          <a:bodyPr>
            <a:normAutofit/>
          </a:bodyPr>
          <a:lstStyle/>
          <a:p>
            <a:pPr algn="just">
              <a:buNone/>
            </a:pPr>
            <a:r>
              <a:rPr lang="fr-FR" dirty="0" smtClean="0"/>
              <a:t>	</a:t>
            </a:r>
            <a:r>
              <a:rPr lang="fr-FR" dirty="0" smtClean="0">
                <a:solidFill>
                  <a:schemeClr val="bg1"/>
                </a:solidFill>
              </a:rPr>
              <a:t>* Renouvellement statutaire d’un tiers des membres du C.A, composé à ce jour de 12 membres.</a:t>
            </a:r>
          </a:p>
          <a:p>
            <a:pPr>
              <a:buNone/>
            </a:pPr>
            <a:r>
              <a:rPr lang="fr-FR" dirty="0" smtClean="0">
                <a:solidFill>
                  <a:schemeClr val="bg1"/>
                </a:solidFill>
              </a:rPr>
              <a:t>    *    Membres sortants :Robert GAGO, Georges TUA, Agnès </a:t>
            </a:r>
            <a:r>
              <a:rPr lang="fr-FR" dirty="0" err="1" smtClean="0">
                <a:solidFill>
                  <a:schemeClr val="bg1"/>
                </a:solidFill>
              </a:rPr>
              <a:t>Chidaine</a:t>
            </a:r>
            <a:r>
              <a:rPr lang="fr-FR" dirty="0" smtClean="0">
                <a:solidFill>
                  <a:schemeClr val="bg1"/>
                </a:solidFill>
              </a:rPr>
              <a:t>, Gérard </a:t>
            </a:r>
            <a:r>
              <a:rPr lang="fr-FR" dirty="0" err="1" smtClean="0">
                <a:solidFill>
                  <a:schemeClr val="bg1"/>
                </a:solidFill>
              </a:rPr>
              <a:t>Tautil</a:t>
            </a:r>
            <a:r>
              <a:rPr lang="fr-FR" dirty="0" smtClean="0">
                <a:solidFill>
                  <a:schemeClr val="bg1"/>
                </a:solidFill>
              </a:rPr>
              <a:t>, Didier Cade</a:t>
            </a:r>
          </a:p>
          <a:p>
            <a:pPr algn="just">
              <a:buNone/>
            </a:pPr>
            <a:r>
              <a:rPr lang="fr-FR" dirty="0" smtClean="0">
                <a:solidFill>
                  <a:schemeClr val="bg1"/>
                </a:solidFill>
              </a:rPr>
              <a:t>	* Candidats :, Georges Tua, Gérard </a:t>
            </a:r>
            <a:r>
              <a:rPr lang="fr-FR" dirty="0" err="1" smtClean="0">
                <a:solidFill>
                  <a:schemeClr val="bg1"/>
                </a:solidFill>
              </a:rPr>
              <a:t>Tautil</a:t>
            </a:r>
            <a:r>
              <a:rPr lang="fr-FR" dirty="0" smtClean="0">
                <a:solidFill>
                  <a:schemeClr val="bg1"/>
                </a:solidFill>
              </a:rPr>
              <a:t>, Didier Cade, </a:t>
            </a:r>
            <a:r>
              <a:rPr lang="fr-FR" smtClean="0">
                <a:solidFill>
                  <a:schemeClr val="bg1"/>
                </a:solidFill>
              </a:rPr>
              <a:t>Michèle Olivier</a:t>
            </a:r>
            <a:endParaRPr lang="fr-FR" dirty="0" smtClean="0">
              <a:solidFill>
                <a:schemeClr val="bg1"/>
              </a:solidFill>
            </a:endParaRPr>
          </a:p>
          <a:p>
            <a:pPr algn="just">
              <a:buNone/>
            </a:pPr>
            <a:r>
              <a:rPr lang="fr-FR" dirty="0" smtClean="0">
                <a:solidFill>
                  <a:schemeClr val="bg1"/>
                </a:solidFill>
              </a:rPr>
              <a:t>	*   Vote</a:t>
            </a:r>
          </a:p>
          <a:p>
            <a:endParaRPr lang="fr-FR" dirty="0"/>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12</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2204864"/>
          </a:xfrm>
        </p:spPr>
        <p:txBody>
          <a:bodyPr>
            <a:normAutofit fontScale="90000"/>
          </a:bodyPr>
          <a:lstStyle/>
          <a:p>
            <a:r>
              <a:rPr lang="fr-FR" dirty="0" smtClean="0"/>
              <a:t>A </a:t>
            </a:r>
            <a:r>
              <a:rPr lang="fr-FR" dirty="0" smtClean="0"/>
              <a:t>notre ami et fidèle défenseur de notre cause, Robert GAGO qui nous a quitté après son ultime combat contre la maladie</a:t>
            </a:r>
            <a:endParaRPr lang="fr-FR" dirty="0"/>
          </a:p>
        </p:txBody>
      </p:sp>
      <p:pic>
        <p:nvPicPr>
          <p:cNvPr id="4" name="Espace réservé du contenu 3" descr="Robert.JPG"/>
          <p:cNvPicPr>
            <a:picLocks noGrp="1" noChangeAspect="1"/>
          </p:cNvPicPr>
          <p:nvPr>
            <p:ph idx="1"/>
          </p:nvPr>
        </p:nvPicPr>
        <p:blipFill>
          <a:blip r:embed="rId2" cstate="print"/>
          <a:stretch>
            <a:fillRect/>
          </a:stretch>
        </p:blipFill>
        <p:spPr>
          <a:xfrm>
            <a:off x="1040606" y="2276872"/>
            <a:ext cx="7062788" cy="4031853"/>
          </a:xfrm>
        </p:spPr>
      </p:pic>
      <p:sp>
        <p:nvSpPr>
          <p:cNvPr id="5" name="Espace réservé du numéro de diapositive 4"/>
          <p:cNvSpPr>
            <a:spLocks noGrp="1"/>
          </p:cNvSpPr>
          <p:nvPr>
            <p:ph type="sldNum" sz="quarter" idx="12"/>
          </p:nvPr>
        </p:nvSpPr>
        <p:spPr/>
        <p:txBody>
          <a:bodyPr/>
          <a:lstStyle/>
          <a:p>
            <a:fld id="{4772C874-BA87-49EC-B933-D1E87B425885}"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NOS PROJETS EN 2020</a:t>
            </a:r>
            <a:endParaRPr lang="fr-FR" dirty="0">
              <a:solidFill>
                <a:srgbClr val="FFC000"/>
              </a:solidFill>
            </a:endParaRPr>
          </a:p>
        </p:txBody>
      </p:sp>
      <p:sp>
        <p:nvSpPr>
          <p:cNvPr id="3" name="Espace réservé du contenu 2"/>
          <p:cNvSpPr>
            <a:spLocks noGrp="1"/>
          </p:cNvSpPr>
          <p:nvPr>
            <p:ph idx="1"/>
          </p:nvPr>
        </p:nvSpPr>
        <p:spPr/>
        <p:txBody>
          <a:bodyPr>
            <a:normAutofit fontScale="77500" lnSpcReduction="20000"/>
          </a:bodyPr>
          <a:lstStyle/>
          <a:p>
            <a:pPr algn="just"/>
            <a:endParaRPr lang="fr-FR" b="1" dirty="0" smtClean="0">
              <a:solidFill>
                <a:schemeClr val="bg1"/>
              </a:solidFill>
            </a:endParaRPr>
          </a:p>
          <a:p>
            <a:pPr algn="just">
              <a:buNone/>
            </a:pPr>
            <a:r>
              <a:rPr lang="fr-FR" sz="3600" b="1" dirty="0" smtClean="0">
                <a:solidFill>
                  <a:schemeClr val="bg1"/>
                </a:solidFill>
              </a:rPr>
              <a:t>     RESTER MOBILISES POUR L’ANNULATION DU PROJET</a:t>
            </a:r>
          </a:p>
          <a:p>
            <a:pPr algn="just">
              <a:buNone/>
            </a:pPr>
            <a:endParaRPr lang="fr-FR" sz="3600" b="1" dirty="0" smtClean="0">
              <a:solidFill>
                <a:schemeClr val="bg1"/>
              </a:solidFill>
            </a:endParaRPr>
          </a:p>
          <a:p>
            <a:pPr algn="just">
              <a:buNone/>
            </a:pPr>
            <a:r>
              <a:rPr lang="fr-FR" b="1" dirty="0" smtClean="0">
                <a:solidFill>
                  <a:schemeClr val="bg1"/>
                </a:solidFill>
              </a:rPr>
              <a:t>    - Rencontrer les nouveaux maires de Sud Sainte Baume ainsi que les sénateurs et députés.</a:t>
            </a:r>
          </a:p>
          <a:p>
            <a:pPr algn="just">
              <a:buNone/>
            </a:pPr>
            <a:r>
              <a:rPr lang="fr-FR" b="1" dirty="0" smtClean="0">
                <a:solidFill>
                  <a:schemeClr val="bg1"/>
                </a:solidFill>
              </a:rPr>
              <a:t>    - Poursuivre les échanges avec les élus et les associations de la Région Provence Côte d’Azur sur les diverses informations collectées.</a:t>
            </a:r>
          </a:p>
          <a:p>
            <a:pPr algn="just">
              <a:buNone/>
            </a:pPr>
            <a:r>
              <a:rPr lang="fr-FR" b="1" dirty="0" smtClean="0">
                <a:solidFill>
                  <a:schemeClr val="bg1"/>
                </a:solidFill>
              </a:rPr>
              <a:t>    - Intercéder auprès du gouvernement et de la Région,  pour la remise en état de la ligne </a:t>
            </a:r>
            <a:r>
              <a:rPr lang="fr-FR" b="1" dirty="0" err="1" smtClean="0">
                <a:solidFill>
                  <a:schemeClr val="bg1"/>
                </a:solidFill>
              </a:rPr>
              <a:t>Carnoules</a:t>
            </a:r>
            <a:r>
              <a:rPr lang="fr-FR" b="1" dirty="0" smtClean="0">
                <a:solidFill>
                  <a:schemeClr val="bg1"/>
                </a:solidFill>
              </a:rPr>
              <a:t> Gardanne.</a:t>
            </a:r>
          </a:p>
          <a:p>
            <a:pPr algn="just">
              <a:buNone/>
            </a:pPr>
            <a:r>
              <a:rPr lang="fr-FR" b="1" dirty="0" smtClean="0">
                <a:solidFill>
                  <a:schemeClr val="bg1"/>
                </a:solidFill>
              </a:rPr>
              <a:t>    - Demander l’annulation de la ligne nouvelle</a:t>
            </a:r>
          </a:p>
          <a:p>
            <a:pPr algn="just">
              <a:buNone/>
            </a:pPr>
            <a:r>
              <a:rPr lang="fr-FR" b="1" dirty="0" smtClean="0">
                <a:solidFill>
                  <a:schemeClr val="bg1"/>
                </a:solidFill>
              </a:rPr>
              <a:t>    - Participer à la déclaration d’utilité publique</a:t>
            </a:r>
          </a:p>
          <a:p>
            <a:pPr algn="just">
              <a:buNone/>
            </a:pPr>
            <a:r>
              <a:rPr lang="fr-FR" b="1" dirty="0" smtClean="0">
                <a:solidFill>
                  <a:schemeClr val="bg1"/>
                </a:solidFill>
              </a:rPr>
              <a:t>   -  Suivre les appels d’offres</a:t>
            </a:r>
          </a:p>
          <a:p>
            <a:pPr algn="just">
              <a:buNone/>
            </a:pPr>
            <a:endParaRPr lang="fr-FR" b="1" dirty="0" smtClean="0">
              <a:solidFill>
                <a:schemeClr val="bg1"/>
              </a:solidFill>
            </a:endParaRPr>
          </a:p>
          <a:p>
            <a:pPr algn="just"/>
            <a:endParaRPr lang="fr-FR" b="1" dirty="0" smtClean="0">
              <a:solidFill>
                <a:schemeClr val="bg1"/>
              </a:solidFill>
            </a:endParaRPr>
          </a:p>
          <a:p>
            <a:pPr marL="342900" indent="-342900" algn="just"/>
            <a:endParaRPr lang="fr-FR" b="1" dirty="0" smtClean="0">
              <a:solidFill>
                <a:schemeClr val="bg1"/>
              </a:solidFill>
            </a:endParaRPr>
          </a:p>
          <a:p>
            <a:pPr algn="just">
              <a:buFont typeface="Arial" charset="0"/>
              <a:buChar char="•"/>
            </a:pPr>
            <a:endParaRPr lang="fr-FR" b="1" dirty="0" smtClean="0">
              <a:solidFill>
                <a:schemeClr val="bg1"/>
              </a:solidFill>
            </a:endParaRPr>
          </a:p>
          <a:p>
            <a:pPr algn="just"/>
            <a:endParaRPr lang="fr-FR" b="1" dirty="0" smtClean="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dirty="0" smtClean="0">
                <a:solidFill>
                  <a:schemeClr val="bg1"/>
                </a:solidFill>
              </a:rPr>
              <a:t/>
            </a:r>
            <a:br>
              <a:rPr lang="fr-FR" sz="4400" dirty="0" smtClean="0">
                <a:solidFill>
                  <a:schemeClr val="bg1"/>
                </a:solidFill>
              </a:rPr>
            </a:br>
            <a:r>
              <a:rPr lang="fr-FR" sz="4400" dirty="0" smtClean="0">
                <a:solidFill>
                  <a:schemeClr val="bg1"/>
                </a:solidFill>
              </a:rPr>
              <a:t/>
            </a:r>
            <a:br>
              <a:rPr lang="fr-FR" sz="4400" dirty="0" smtClean="0">
                <a:solidFill>
                  <a:schemeClr val="bg1"/>
                </a:solidFill>
              </a:rPr>
            </a:br>
            <a:r>
              <a:rPr lang="fr-FR" sz="4400" dirty="0" smtClean="0">
                <a:solidFill>
                  <a:schemeClr val="bg1"/>
                </a:solidFill>
              </a:rPr>
              <a:t/>
            </a:r>
            <a:br>
              <a:rPr lang="fr-FR" sz="4400" dirty="0" smtClean="0">
                <a:solidFill>
                  <a:schemeClr val="bg1"/>
                </a:solidFill>
              </a:rPr>
            </a:br>
            <a:r>
              <a:rPr lang="fr-FR" sz="4400" dirty="0" smtClean="0">
                <a:solidFill>
                  <a:srgbClr val="FFC000"/>
                </a:solidFill>
              </a:rPr>
              <a:t>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
            </a:r>
            <a:br>
              <a:rPr lang="fr-FR" sz="4400" dirty="0" smtClean="0">
                <a:solidFill>
                  <a:srgbClr val="FFC000"/>
                </a:solidFill>
              </a:rPr>
            </a:br>
            <a:r>
              <a:rPr lang="fr-FR" sz="4400" dirty="0" smtClean="0">
                <a:solidFill>
                  <a:srgbClr val="FFC000"/>
                </a:solidFill>
              </a:rPr>
              <a:t>REUNION PUBLIQUE </a:t>
            </a:r>
            <a:r>
              <a:rPr lang="fr-FR" sz="4400" dirty="0" smtClean="0">
                <a:solidFill>
                  <a:schemeClr val="bg1"/>
                </a:solidFill>
              </a:rPr>
              <a:t/>
            </a:r>
            <a:br>
              <a:rPr lang="fr-FR" sz="4400" dirty="0" smtClean="0">
                <a:solidFill>
                  <a:schemeClr val="bg1"/>
                </a:solidFill>
              </a:rPr>
            </a:br>
            <a:r>
              <a:rPr lang="fr-FR" sz="4400" dirty="0" smtClean="0">
                <a:solidFill>
                  <a:schemeClr val="bg1"/>
                </a:solidFill>
              </a:rPr>
              <a:t/>
            </a:r>
            <a:br>
              <a:rPr lang="fr-FR" sz="4400" dirty="0" smtClean="0">
                <a:solidFill>
                  <a:schemeClr val="bg1"/>
                </a:solidFill>
              </a:rPr>
            </a:br>
            <a:r>
              <a:rPr lang="fr-FR" sz="4400" dirty="0" smtClean="0">
                <a:solidFill>
                  <a:schemeClr val="bg1"/>
                </a:solidFill>
              </a:rPr>
              <a:t/>
            </a:r>
            <a:br>
              <a:rPr lang="fr-FR" sz="4400" dirty="0" smtClean="0">
                <a:solidFill>
                  <a:schemeClr val="bg1"/>
                </a:solidFill>
              </a:rPr>
            </a:br>
            <a:r>
              <a:rPr lang="fr-FR" sz="4400" dirty="0" smtClean="0">
                <a:solidFill>
                  <a:schemeClr val="bg1"/>
                </a:solidFill>
              </a:rPr>
              <a:t/>
            </a:r>
            <a:br>
              <a:rPr lang="fr-FR" sz="4400" dirty="0" smtClean="0">
                <a:solidFill>
                  <a:schemeClr val="bg1"/>
                </a:solidFill>
              </a:rPr>
            </a:br>
            <a:endParaRPr lang="fr-FR" dirty="0"/>
          </a:p>
        </p:txBody>
      </p:sp>
      <p:sp>
        <p:nvSpPr>
          <p:cNvPr id="3" name="Espace réservé du numéro de diapositive 2"/>
          <p:cNvSpPr>
            <a:spLocks noGrp="1"/>
          </p:cNvSpPr>
          <p:nvPr>
            <p:ph type="sldNum" sz="quarter" idx="12"/>
          </p:nvPr>
        </p:nvSpPr>
        <p:spPr/>
        <p:txBody>
          <a:bodyPr/>
          <a:lstStyle/>
          <a:p>
            <a:fld id="{4772C874-BA87-49EC-B933-D1E87B425885}" type="slidenum">
              <a:rPr lang="fr-FR" smtClean="0"/>
              <a:pPr/>
              <a:t>15</a:t>
            </a:fld>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POUR RAPPEL:TRACE PROPOSE PAR SNCF RESEAU</a:t>
            </a:r>
            <a:endParaRPr lang="fr-FR" dirty="0">
              <a:solidFill>
                <a:srgbClr val="FFC000"/>
              </a:solidFill>
            </a:endParaRPr>
          </a:p>
        </p:txBody>
      </p:sp>
      <p:sp>
        <p:nvSpPr>
          <p:cNvPr id="4" name="Espace réservé du texte 3"/>
          <p:cNvSpPr>
            <a:spLocks noGrp="1"/>
          </p:cNvSpPr>
          <p:nvPr>
            <p:ph type="body" sz="half" idx="2"/>
          </p:nvPr>
        </p:nvSpPr>
        <p:spPr/>
        <p:txBody>
          <a:bodyPr>
            <a:noAutofit/>
          </a:bodyPr>
          <a:lstStyle/>
          <a:p>
            <a:r>
              <a:rPr lang="fr-FR" sz="2400" b="1" dirty="0" smtClean="0">
                <a:solidFill>
                  <a:srgbClr val="FFC000"/>
                </a:solidFill>
                <a:effectLst>
                  <a:outerShdw blurRad="38100" dist="38100" dir="2700000" algn="tl">
                    <a:srgbClr val="000000">
                      <a:alpha val="43137"/>
                    </a:srgbClr>
                  </a:outerShdw>
                </a:effectLst>
              </a:rPr>
              <a:t>ZONE DE PASSAGE PREFERENTIELLE</a:t>
            </a:r>
            <a:br>
              <a:rPr lang="fr-FR" sz="2400" b="1" dirty="0" smtClean="0">
                <a:solidFill>
                  <a:srgbClr val="FFC000"/>
                </a:solidFill>
                <a:effectLst>
                  <a:outerShdw blurRad="38100" dist="38100" dir="2700000" algn="tl">
                    <a:srgbClr val="000000">
                      <a:alpha val="43137"/>
                    </a:srgbClr>
                  </a:outerShdw>
                </a:effectLst>
              </a:rPr>
            </a:br>
            <a:r>
              <a:rPr lang="fr-FR" sz="2400" b="1" dirty="0" smtClean="0">
                <a:solidFill>
                  <a:srgbClr val="FFC000"/>
                </a:solidFill>
                <a:effectLst>
                  <a:outerShdw blurRad="38100" dist="38100" dir="2700000" algn="tl">
                    <a:srgbClr val="000000">
                      <a:alpha val="43137"/>
                    </a:srgbClr>
                  </a:outerShdw>
                </a:effectLst>
              </a:rPr>
              <a:t>(ZPP)</a:t>
            </a:r>
            <a:endParaRPr lang="fr-FR" sz="2400" b="1" dirty="0">
              <a:solidFill>
                <a:srgbClr val="FFC000"/>
              </a:solidFill>
              <a:effectLst>
                <a:outerShdw blurRad="38100" dist="38100" dir="2700000" algn="tl">
                  <a:srgbClr val="000000">
                    <a:alpha val="43137"/>
                  </a:srgbClr>
                </a:outerShdw>
              </a:effectLst>
            </a:endParaRPr>
          </a:p>
        </p:txBody>
      </p:sp>
      <p:graphicFrame>
        <p:nvGraphicFramePr>
          <p:cNvPr id="28674" name="Object 2"/>
          <p:cNvGraphicFramePr>
            <a:graphicFrameLocks noChangeAspect="1"/>
          </p:cNvGraphicFramePr>
          <p:nvPr>
            <p:ph type="pic" idx="1"/>
          </p:nvPr>
        </p:nvGraphicFramePr>
        <p:xfrm>
          <a:off x="1259632" y="2132856"/>
          <a:ext cx="7128792" cy="4395986"/>
        </p:xfrm>
        <a:graphic>
          <a:graphicData uri="http://schemas.openxmlformats.org/presentationml/2006/ole">
            <p:oleObj spid="_x0000_s28674" name="PDF" r:id="rId3" imgW="0" imgH="0" progId="FoxitReader.Document">
              <p:embed/>
            </p:oleObj>
          </a:graphicData>
        </a:graphic>
      </p:graphicFrame>
      <p:sp>
        <p:nvSpPr>
          <p:cNvPr id="5" name="Espace réservé du numéro de diapositive 4"/>
          <p:cNvSpPr>
            <a:spLocks noGrp="1"/>
          </p:cNvSpPr>
          <p:nvPr>
            <p:ph type="sldNum" sz="quarter" idx="12"/>
          </p:nvPr>
        </p:nvSpPr>
        <p:spPr/>
        <p:txBody>
          <a:bodyPr/>
          <a:lstStyle/>
          <a:p>
            <a:fld id="{4772C874-BA87-49EC-B933-D1E87B425885}" type="slidenum">
              <a:rPr lang="fr-FR" smtClean="0"/>
              <a:pPr/>
              <a:t>16</a:t>
            </a:fld>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9552" y="476672"/>
            <a:ext cx="8229600" cy="1143000"/>
          </a:xfrm>
        </p:spPr>
        <p:txBody>
          <a:bodyPr>
            <a:normAutofit fontScale="90000"/>
          </a:bodyPr>
          <a:lstStyle/>
          <a:p>
            <a:r>
              <a:rPr lang="fr-FR" dirty="0" smtClean="0">
                <a:solidFill>
                  <a:srgbClr val="FFC000"/>
                </a:solidFill>
              </a:rPr>
              <a:t>LOI SUR LA MOBILITE VOTEE EN 2019       </a:t>
            </a:r>
            <a:br>
              <a:rPr lang="fr-FR" dirty="0" smtClean="0">
                <a:solidFill>
                  <a:srgbClr val="FFC000"/>
                </a:solidFill>
              </a:rPr>
            </a:br>
            <a:r>
              <a:rPr lang="fr-FR" dirty="0" smtClean="0">
                <a:solidFill>
                  <a:srgbClr val="FFC000"/>
                </a:solidFill>
              </a:rPr>
              <a:t> (Extraits)</a:t>
            </a:r>
            <a:endParaRPr lang="fr-FR" dirty="0">
              <a:solidFill>
                <a:srgbClr val="FFC000"/>
              </a:solidFill>
            </a:endParaRPr>
          </a:p>
        </p:txBody>
      </p:sp>
      <p:sp>
        <p:nvSpPr>
          <p:cNvPr id="6" name="Espace réservé du contenu 5"/>
          <p:cNvSpPr>
            <a:spLocks noGrp="1"/>
          </p:cNvSpPr>
          <p:nvPr>
            <p:ph idx="1"/>
          </p:nvPr>
        </p:nvSpPr>
        <p:spPr/>
        <p:txBody>
          <a:bodyPr>
            <a:normAutofit fontScale="85000" lnSpcReduction="20000"/>
          </a:bodyPr>
          <a:lstStyle/>
          <a:p>
            <a:r>
              <a:rPr lang="fr-FR" dirty="0" smtClean="0">
                <a:solidFill>
                  <a:schemeClr val="bg1"/>
                </a:solidFill>
              </a:rPr>
              <a:t>- </a:t>
            </a:r>
            <a:r>
              <a:rPr lang="fr-FR" dirty="0" smtClean="0">
                <a:solidFill>
                  <a:schemeClr val="bg1"/>
                </a:solidFill>
                <a:latin typeface="+mj-lt"/>
              </a:rPr>
              <a:t>« La ligne nouvelle Provence Côte d'Azur, doit permettre de constituer un système ferroviaire performant reliant les trois principales métropoles Marseille, Toulon et Nice »</a:t>
            </a:r>
          </a:p>
          <a:p>
            <a:r>
              <a:rPr lang="fr-FR" dirty="0" smtClean="0">
                <a:solidFill>
                  <a:schemeClr val="bg1"/>
                </a:solidFill>
                <a:latin typeface="+mj-lt"/>
              </a:rPr>
              <a:t>- «  Dénaturation des nœuds ferroviaires et entretien des réseaux existants »</a:t>
            </a:r>
          </a:p>
          <a:p>
            <a:r>
              <a:rPr lang="fr-FR" dirty="0" smtClean="0">
                <a:solidFill>
                  <a:schemeClr val="bg1"/>
                </a:solidFill>
                <a:latin typeface="+mj-lt"/>
              </a:rPr>
              <a:t>- «  Lancement  de la première phase et de l’enquête publique en 2018-2022. »</a:t>
            </a:r>
          </a:p>
          <a:p>
            <a:r>
              <a:rPr lang="fr-FR" dirty="0" smtClean="0">
                <a:solidFill>
                  <a:schemeClr val="bg1"/>
                </a:solidFill>
                <a:latin typeface="+mj-lt"/>
              </a:rPr>
              <a:t>- « Les études seront enfin poursuivies afin de préciser les tracés et les emplacements des gares nouvelles des phases ultérieures du projet."  </a:t>
            </a:r>
          </a:p>
          <a:p>
            <a:r>
              <a:rPr lang="fr-FR" dirty="0" smtClean="0">
                <a:solidFill>
                  <a:schemeClr val="bg1"/>
                </a:solidFill>
                <a:latin typeface="+mj-lt"/>
              </a:rPr>
              <a:t>  -  «  La Région est chargée de définir l’offre,  la création et  l’exploitation des pôles d’échange et de la gestion des situations perturbées, avec l’aide des départements et des communautés d’agglomérations. »</a:t>
            </a:r>
          </a:p>
          <a:p>
            <a:endParaRPr lang="fr-FR" dirty="0" smtClean="0">
              <a:solidFill>
                <a:schemeClr val="bg1"/>
              </a:solidFill>
            </a:endParaRPr>
          </a:p>
          <a:p>
            <a:endParaRPr lang="fr-FR" dirty="0"/>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17</a:t>
            </a:fld>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rgbClr val="FFC000"/>
                </a:solidFill>
              </a:rPr>
              <a:t>L’ETAT N’ENTERRE PAS LA LGV ET LANCE EN 2019, UNE CONCERTATION POUR LES PHASES 1 ET 2</a:t>
            </a:r>
            <a:endParaRPr lang="fr-FR" sz="2400" i="1" dirty="0">
              <a:solidFill>
                <a:srgbClr val="FFC000"/>
              </a:solidFill>
            </a:endParaRPr>
          </a:p>
        </p:txBody>
      </p:sp>
      <p:sp>
        <p:nvSpPr>
          <p:cNvPr id="3" name="Espace réservé du contenu 2"/>
          <p:cNvSpPr>
            <a:spLocks noGrp="1"/>
          </p:cNvSpPr>
          <p:nvPr>
            <p:ph idx="1"/>
          </p:nvPr>
        </p:nvSpPr>
        <p:spPr/>
        <p:txBody>
          <a:bodyPr>
            <a:normAutofit/>
          </a:bodyPr>
          <a:lstStyle/>
          <a:p>
            <a:pPr>
              <a:buNone/>
            </a:pPr>
            <a:r>
              <a:rPr lang="fr-FR" sz="1800" b="1" dirty="0" smtClean="0">
                <a:solidFill>
                  <a:schemeClr val="bg1"/>
                </a:solidFill>
              </a:rPr>
              <a:t/>
            </a:r>
            <a:br>
              <a:rPr lang="fr-FR" sz="1800" b="1" dirty="0" smtClean="0">
                <a:solidFill>
                  <a:schemeClr val="bg1"/>
                </a:solidFill>
              </a:rPr>
            </a:br>
            <a:endParaRPr lang="fr-FR" sz="1800" dirty="0" smtClean="0">
              <a:solidFill>
                <a:schemeClr val="bg1"/>
              </a:solidFill>
            </a:endParaRPr>
          </a:p>
        </p:txBody>
      </p:sp>
      <p:graphicFrame>
        <p:nvGraphicFramePr>
          <p:cNvPr id="4" name="Tableau 3"/>
          <p:cNvGraphicFramePr>
            <a:graphicFrameLocks noGrp="1"/>
          </p:cNvGraphicFramePr>
          <p:nvPr/>
        </p:nvGraphicFramePr>
        <p:xfrm>
          <a:off x="1524000" y="1463040"/>
          <a:ext cx="6072336" cy="4297680"/>
        </p:xfrm>
        <a:graphic>
          <a:graphicData uri="http://schemas.openxmlformats.org/drawingml/2006/table">
            <a:tbl>
              <a:tblPr firstRow="1" bandRow="1">
                <a:tableStyleId>{5C22544A-7EE6-4342-B048-85BDC9FD1C3A}</a:tableStyleId>
              </a:tblPr>
              <a:tblGrid>
                <a:gridCol w="3036168"/>
                <a:gridCol w="3036168"/>
              </a:tblGrid>
              <a:tr h="292079">
                <a:tc>
                  <a:txBody>
                    <a:bodyPr/>
                    <a:lstStyle/>
                    <a:p>
                      <a:pPr algn="ctr"/>
                      <a:r>
                        <a:rPr lang="fr-FR" dirty="0" smtClean="0"/>
                        <a:t>Initialisation de la concertation</a:t>
                      </a:r>
                      <a:endParaRPr lang="fr-FR" dirty="0"/>
                    </a:p>
                  </a:txBody>
                  <a:tcPr/>
                </a:tc>
                <a:tc>
                  <a:txBody>
                    <a:bodyPr/>
                    <a:lstStyle/>
                    <a:p>
                      <a:r>
                        <a:rPr lang="fr-FR" dirty="0" smtClean="0"/>
                        <a:t>Bilan de la concertation</a:t>
                      </a:r>
                      <a:endParaRPr lang="fr-FR" dirty="0"/>
                    </a:p>
                  </a:txBody>
                  <a:tcPr/>
                </a:tc>
              </a:tr>
              <a:tr h="292079">
                <a:tc>
                  <a:txBody>
                    <a:bodyPr/>
                    <a:lstStyle/>
                    <a:p>
                      <a:r>
                        <a:rPr lang="fr-FR" dirty="0" smtClean="0"/>
                        <a:t>21/3/2019:</a:t>
                      </a:r>
                      <a:r>
                        <a:rPr lang="fr-FR" baseline="0" dirty="0" smtClean="0"/>
                        <a:t> COLAC( collège des acteurs)</a:t>
                      </a:r>
                      <a:endParaRPr lang="fr-FR" dirty="0"/>
                    </a:p>
                  </a:txBody>
                  <a:tcPr/>
                </a:tc>
                <a:tc>
                  <a:txBody>
                    <a:bodyPr/>
                    <a:lstStyle/>
                    <a:p>
                      <a:r>
                        <a:rPr lang="fr-FR" dirty="0" smtClean="0"/>
                        <a:t>15 octobre 2019 bilan de la concertation à Toulon</a:t>
                      </a:r>
                      <a:endParaRPr lang="fr-FR" dirty="0"/>
                    </a:p>
                  </a:txBody>
                  <a:tcPr/>
                </a:tc>
              </a:tr>
              <a:tr h="292079">
                <a:tc>
                  <a:txBody>
                    <a:bodyPr/>
                    <a:lstStyle/>
                    <a:p>
                      <a:r>
                        <a:rPr lang="fr-FR" dirty="0" smtClean="0"/>
                        <a:t>1/4/2019: COPIL (comité de pilotage)</a:t>
                      </a:r>
                      <a:endParaRPr lang="fr-FR" dirty="0"/>
                    </a:p>
                  </a:txBody>
                  <a:tcPr/>
                </a:tc>
                <a:tc>
                  <a:txBody>
                    <a:bodyPr/>
                    <a:lstStyle/>
                    <a:p>
                      <a:r>
                        <a:rPr lang="fr-FR" dirty="0" smtClean="0"/>
                        <a:t>18 octobre 2019 bilan à Marseille</a:t>
                      </a:r>
                      <a:endParaRPr lang="fr-FR" dirty="0"/>
                    </a:p>
                  </a:txBody>
                  <a:tcPr/>
                </a:tc>
              </a:tr>
              <a:tr h="292079">
                <a:tc>
                  <a:txBody>
                    <a:bodyPr/>
                    <a:lstStyle/>
                    <a:p>
                      <a:r>
                        <a:rPr lang="fr-FR" dirty="0" smtClean="0"/>
                        <a:t>12/6/2019 Lancement de </a:t>
                      </a:r>
                      <a:r>
                        <a:rPr lang="fr-FR" smtClean="0"/>
                        <a:t>la concertation</a:t>
                      </a:r>
                      <a:endParaRPr lang="fr-FR"/>
                    </a:p>
                  </a:txBody>
                  <a:tcPr/>
                </a:tc>
                <a:tc>
                  <a:txBody>
                    <a:bodyPr/>
                    <a:lstStyle/>
                    <a:p>
                      <a:r>
                        <a:rPr lang="fr-FR" dirty="0" smtClean="0"/>
                        <a:t>Réunion des</a:t>
                      </a:r>
                      <a:r>
                        <a:rPr lang="fr-FR" baseline="0" dirty="0" smtClean="0"/>
                        <a:t> COTER (comité territorial)</a:t>
                      </a:r>
                      <a:endParaRPr lang="fr-FR" dirty="0"/>
                    </a:p>
                  </a:txBody>
                  <a:tcPr/>
                </a:tc>
              </a:tr>
              <a:tr h="292079">
                <a:tc>
                  <a:txBody>
                    <a:bodyPr/>
                    <a:lstStyle/>
                    <a:p>
                      <a:r>
                        <a:rPr lang="fr-FR" dirty="0" smtClean="0"/>
                        <a:t>12 juin 2019 à Marseille</a:t>
                      </a:r>
                      <a:endParaRPr lang="fr-FR" dirty="0"/>
                    </a:p>
                  </a:txBody>
                  <a:tcPr/>
                </a:tc>
                <a:tc>
                  <a:txBody>
                    <a:bodyPr/>
                    <a:lstStyle/>
                    <a:p>
                      <a:r>
                        <a:rPr lang="fr-FR" dirty="0" smtClean="0"/>
                        <a:t>22</a:t>
                      </a:r>
                      <a:r>
                        <a:rPr lang="fr-FR" baseline="0" dirty="0" smtClean="0"/>
                        <a:t> octobre  des bouches du Rhône</a:t>
                      </a:r>
                      <a:endParaRPr lang="fr-FR" dirty="0"/>
                    </a:p>
                  </a:txBody>
                  <a:tcPr/>
                </a:tc>
              </a:tr>
              <a:tr h="292079">
                <a:tc>
                  <a:txBody>
                    <a:bodyPr/>
                    <a:lstStyle/>
                    <a:p>
                      <a:r>
                        <a:rPr lang="fr-FR" dirty="0" smtClean="0"/>
                        <a:t>17 juin 2019 à Toulon</a:t>
                      </a:r>
                      <a:endParaRPr lang="fr-FR" dirty="0"/>
                    </a:p>
                  </a:txBody>
                  <a:tcPr/>
                </a:tc>
                <a:tc>
                  <a:txBody>
                    <a:bodyPr/>
                    <a:lstStyle/>
                    <a:p>
                      <a:r>
                        <a:rPr lang="fr-FR" dirty="0" smtClean="0"/>
                        <a:t>24 octobre dans</a:t>
                      </a:r>
                      <a:r>
                        <a:rPr lang="fr-FR" baseline="0" dirty="0" smtClean="0"/>
                        <a:t> le Var</a:t>
                      </a:r>
                      <a:endParaRPr lang="fr-FR" dirty="0"/>
                    </a:p>
                  </a:txBody>
                  <a:tcPr/>
                </a:tc>
              </a:tr>
              <a:tr h="292079">
                <a:tc>
                  <a:txBody>
                    <a:bodyPr/>
                    <a:lstStyle/>
                    <a:p>
                      <a:endParaRPr lang="fr-FR"/>
                    </a:p>
                  </a:txBody>
                  <a:tcPr/>
                </a:tc>
                <a:tc>
                  <a:txBody>
                    <a:bodyPr/>
                    <a:lstStyle/>
                    <a:p>
                      <a:r>
                        <a:rPr lang="fr-FR" dirty="0" smtClean="0"/>
                        <a:t>22 novembre 2019 COPIL</a:t>
                      </a:r>
                      <a:endParaRPr lang="fr-FR" dirty="0"/>
                    </a:p>
                  </a:txBody>
                  <a:tcPr/>
                </a:tc>
              </a:tr>
              <a:tr h="292079">
                <a:tc>
                  <a:txBody>
                    <a:bodyPr/>
                    <a:lstStyle/>
                    <a:p>
                      <a:endParaRPr lang="fr-FR"/>
                    </a:p>
                  </a:txBody>
                  <a:tcPr/>
                </a:tc>
                <a:tc>
                  <a:txBody>
                    <a:bodyPr/>
                    <a:lstStyle/>
                    <a:p>
                      <a:r>
                        <a:rPr lang="fr-FR" dirty="0" smtClean="0"/>
                        <a:t>11 décembre 2019 COLAC</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4772C874-BA87-49EC-B933-D1E87B425885}" type="slidenum">
              <a:rPr lang="fr-FR" smtClean="0"/>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RESULTATS DU COPIL DU 22 NOVEMBRE 2019</a:t>
            </a:r>
            <a:endParaRPr lang="fr-FR" dirty="0">
              <a:solidFill>
                <a:srgbClr val="FFC000"/>
              </a:solidFill>
            </a:endParaRPr>
          </a:p>
        </p:txBody>
      </p:sp>
      <p:sp>
        <p:nvSpPr>
          <p:cNvPr id="3" name="Espace réservé du contenu 2"/>
          <p:cNvSpPr>
            <a:spLocks noGrp="1"/>
          </p:cNvSpPr>
          <p:nvPr>
            <p:ph idx="1"/>
          </p:nvPr>
        </p:nvSpPr>
        <p:spPr/>
        <p:txBody>
          <a:bodyPr>
            <a:normAutofit/>
          </a:bodyPr>
          <a:lstStyle/>
          <a:p>
            <a:r>
              <a:rPr lang="fr-FR" sz="1800" dirty="0" smtClean="0">
                <a:solidFill>
                  <a:schemeClr val="bg1"/>
                </a:solidFill>
              </a:rPr>
              <a:t>« Une concertation riche et constructive sur les phases 1 et 2 de la LNPCA s’est tenue du 12 juin au 18 octobre 2019. Les propositions transmises par SNCF Réseau à la suite de cette concertation ont été validées par le comité de pilotage du 22 novembre 2019 qui réunit, à l’échelle régionale, l’Etat et les collectivités locales concernées par l’ensemble du projet. »</a:t>
            </a:r>
          </a:p>
          <a:p>
            <a:r>
              <a:rPr lang="fr-FR" sz="1800" dirty="0" smtClean="0">
                <a:solidFill>
                  <a:schemeClr val="bg1"/>
                </a:solidFill>
              </a:rPr>
              <a:t>« Le Secrétaire d’Etat chargé des transports annonce que le périmètre de l’enquête d’utilité publique à lancer en 2021 concernera bien les phases 1 et 2 et que les études et outils de maîtrise du foncier devront être mis en place </a:t>
            </a:r>
            <a:r>
              <a:rPr lang="fr-FR" sz="1800" b="1" u="sng" dirty="0" smtClean="0">
                <a:solidFill>
                  <a:schemeClr val="bg1"/>
                </a:solidFill>
              </a:rPr>
              <a:t>dès maintenant </a:t>
            </a:r>
            <a:r>
              <a:rPr lang="fr-FR" sz="1800" dirty="0" smtClean="0">
                <a:solidFill>
                  <a:schemeClr val="bg1"/>
                </a:solidFill>
              </a:rPr>
              <a:t>pour poursuivre la préparation des phases 3 et 4. »</a:t>
            </a:r>
          </a:p>
          <a:p>
            <a:r>
              <a:rPr lang="fr-FR" sz="1800" dirty="0" smtClean="0">
                <a:solidFill>
                  <a:schemeClr val="bg1"/>
                </a:solidFill>
              </a:rPr>
              <a:t>« Le Gouvernement et la Région Provence-Alpes-Côte d’Azur tiennent à rappeler leur attachement au projet LNPCA </a:t>
            </a:r>
            <a:r>
              <a:rPr lang="fr-FR" sz="1800" b="1" u="sng" dirty="0" smtClean="0">
                <a:solidFill>
                  <a:schemeClr val="bg1"/>
                </a:solidFill>
              </a:rPr>
              <a:t>dans son ensemble</a:t>
            </a:r>
            <a:r>
              <a:rPr lang="fr-FR" dirty="0" smtClean="0">
                <a:solidFill>
                  <a:schemeClr val="bg1"/>
                </a:solidFill>
              </a:rPr>
              <a:t>. »</a:t>
            </a:r>
          </a:p>
          <a:p>
            <a:r>
              <a:rPr lang="fr-FR" sz="1800" i="1" dirty="0" smtClean="0">
                <a:solidFill>
                  <a:srgbClr val="FFC000"/>
                </a:solidFill>
                <a:effectLst>
                  <a:outerShdw blurRad="38100" dist="38100" dir="2700000" algn="tl">
                    <a:srgbClr val="000000">
                      <a:alpha val="43137"/>
                    </a:srgbClr>
                  </a:outerShdw>
                </a:effectLst>
              </a:rPr>
              <a:t>Extraits tirés d’un texte du Ministère de la Transition Ecologique et Solidaire du 24 février 2020</a:t>
            </a:r>
            <a:endParaRPr lang="fr-FR" sz="1800" i="1" dirty="0">
              <a:solidFill>
                <a:srgbClr val="FFC00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052736"/>
            <a:ext cx="5904656" cy="576064"/>
          </a:xfrm>
          <a:noFill/>
        </p:spPr>
        <p:txBody>
          <a:bodyPr>
            <a:noAutofit/>
          </a:bodyPr>
          <a:lstStyle/>
          <a:p>
            <a:pPr algn="ctr"/>
            <a:r>
              <a:rPr lang="fr-FR" sz="4800" dirty="0" smtClean="0">
                <a:solidFill>
                  <a:srgbClr val="FFC000"/>
                </a:solidFill>
              </a:rPr>
              <a:t>ORDRE DU JOUR</a:t>
            </a:r>
            <a:r>
              <a:rPr lang="fr-FR" sz="4800" dirty="0" smtClean="0"/>
              <a:t>:</a:t>
            </a:r>
            <a:endParaRPr lang="fr-FR" sz="4800" dirty="0"/>
          </a:p>
        </p:txBody>
      </p:sp>
      <p:sp>
        <p:nvSpPr>
          <p:cNvPr id="3" name="Espace réservé du contenu 2"/>
          <p:cNvSpPr>
            <a:spLocks noGrp="1"/>
          </p:cNvSpPr>
          <p:nvPr>
            <p:ph idx="1"/>
          </p:nvPr>
        </p:nvSpPr>
        <p:spPr>
          <a:xfrm>
            <a:off x="467544" y="1844824"/>
            <a:ext cx="8229600" cy="3960440"/>
          </a:xfrm>
        </p:spPr>
        <p:txBody>
          <a:bodyPr>
            <a:normAutofit fontScale="77500" lnSpcReduction="20000"/>
          </a:bodyPr>
          <a:lstStyle/>
          <a:p>
            <a:r>
              <a:rPr lang="fr-FR" i="1" u="sng" dirty="0" smtClean="0">
                <a:solidFill>
                  <a:schemeClr val="bg1"/>
                </a:solidFill>
              </a:rPr>
              <a:t>Assemblée générale</a:t>
            </a:r>
          </a:p>
          <a:p>
            <a:r>
              <a:rPr lang="fr-FR" dirty="0" smtClean="0">
                <a:solidFill>
                  <a:schemeClr val="bg1"/>
                </a:solidFill>
              </a:rPr>
              <a:t>Présentation du conseil d’administration et des associations</a:t>
            </a:r>
          </a:p>
          <a:p>
            <a:r>
              <a:rPr lang="fr-FR" dirty="0" smtClean="0">
                <a:solidFill>
                  <a:schemeClr val="bg1"/>
                </a:solidFill>
              </a:rPr>
              <a:t>Rapport d’activité et bilan moral- Vote  </a:t>
            </a:r>
          </a:p>
          <a:p>
            <a:r>
              <a:rPr lang="fr-FR" dirty="0" smtClean="0">
                <a:solidFill>
                  <a:schemeClr val="bg1"/>
                </a:solidFill>
              </a:rPr>
              <a:t>Bilan financier – Vote du quitus-Appel à cotisation</a:t>
            </a:r>
          </a:p>
          <a:p>
            <a:r>
              <a:rPr lang="fr-FR" dirty="0" smtClean="0">
                <a:solidFill>
                  <a:schemeClr val="bg1"/>
                </a:solidFill>
              </a:rPr>
              <a:t>Conseil d’administration – Elections</a:t>
            </a:r>
          </a:p>
          <a:p>
            <a:r>
              <a:rPr lang="fr-FR" dirty="0" smtClean="0">
                <a:solidFill>
                  <a:schemeClr val="bg1"/>
                </a:solidFill>
              </a:rPr>
              <a:t>Questions diverses</a:t>
            </a:r>
          </a:p>
          <a:p>
            <a:endParaRPr lang="fr-FR" dirty="0" smtClean="0">
              <a:solidFill>
                <a:schemeClr val="bg1"/>
              </a:solidFill>
            </a:endParaRPr>
          </a:p>
          <a:p>
            <a:r>
              <a:rPr lang="fr-FR" i="1" u="sng" dirty="0" smtClean="0">
                <a:solidFill>
                  <a:schemeClr val="bg1"/>
                </a:solidFill>
              </a:rPr>
              <a:t>Réunion publique</a:t>
            </a:r>
          </a:p>
          <a:p>
            <a:r>
              <a:rPr lang="fr-FR" dirty="0" smtClean="0">
                <a:solidFill>
                  <a:schemeClr val="bg1"/>
                </a:solidFill>
              </a:rPr>
              <a:t>Ou en est le projet?</a:t>
            </a:r>
          </a:p>
          <a:p>
            <a:r>
              <a:rPr lang="fr-FR" dirty="0" smtClean="0">
                <a:solidFill>
                  <a:schemeClr val="bg1"/>
                </a:solidFill>
              </a:rPr>
              <a:t>Qu’avons-nous fait</a:t>
            </a:r>
          </a:p>
          <a:p>
            <a:r>
              <a:rPr lang="fr-FR" dirty="0" smtClean="0">
                <a:solidFill>
                  <a:schemeClr val="bg1"/>
                </a:solidFill>
              </a:rPr>
              <a:t>Apéritif virtuel</a:t>
            </a:r>
            <a:endParaRPr lang="fr-FR" dirty="0" smtClean="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PROPOSITIONS DE SNCF RESEAU VALIDE PAR LE COPIL </a:t>
            </a:r>
            <a:endParaRPr lang="fr-FR" dirty="0">
              <a:solidFill>
                <a:srgbClr val="FFC000"/>
              </a:solidFill>
            </a:endParaRPr>
          </a:p>
        </p:txBody>
      </p:sp>
      <p:graphicFrame>
        <p:nvGraphicFramePr>
          <p:cNvPr id="4" name="Espace réservé du contenu 3"/>
          <p:cNvGraphicFramePr>
            <a:graphicFrameLocks noGrp="1"/>
          </p:cNvGraphicFramePr>
          <p:nvPr>
            <p:ph idx="1"/>
          </p:nvPr>
        </p:nvGraphicFramePr>
        <p:xfrm>
          <a:off x="457200" y="1600200"/>
          <a:ext cx="8229600" cy="4277072"/>
        </p:xfrm>
        <a:graphic>
          <a:graphicData uri="http://schemas.openxmlformats.org/drawingml/2006/table">
            <a:tbl>
              <a:tblPr firstRow="1" bandRow="1">
                <a:tableStyleId>{5C22544A-7EE6-4342-B048-85BDC9FD1C3A}</a:tableStyleId>
              </a:tblPr>
              <a:tblGrid>
                <a:gridCol w="2743200"/>
                <a:gridCol w="2743200"/>
                <a:gridCol w="2743200"/>
              </a:tblGrid>
              <a:tr h="4277072">
                <a:tc>
                  <a:txBody>
                    <a:bodyPr/>
                    <a:lstStyle/>
                    <a:p>
                      <a:endParaRPr lang="fr-FR" dirty="0" smtClean="0">
                        <a:solidFill>
                          <a:sysClr val="windowText" lastClr="000000"/>
                        </a:solidFill>
                        <a:latin typeface="+mj-lt"/>
                      </a:endParaRPr>
                    </a:p>
                    <a:p>
                      <a:endParaRPr lang="fr-FR" dirty="0" smtClean="0">
                        <a:solidFill>
                          <a:sysClr val="windowText" lastClr="000000"/>
                        </a:solidFill>
                        <a:latin typeface="+mj-lt"/>
                      </a:endParaRPr>
                    </a:p>
                    <a:p>
                      <a:endParaRPr lang="fr-FR" dirty="0" smtClean="0">
                        <a:solidFill>
                          <a:sysClr val="windowText" lastClr="000000"/>
                        </a:solidFill>
                        <a:latin typeface="+mj-lt"/>
                      </a:endParaRPr>
                    </a:p>
                    <a:p>
                      <a:endParaRPr lang="fr-FR" dirty="0" smtClean="0">
                        <a:solidFill>
                          <a:sysClr val="windowText" lastClr="000000"/>
                        </a:solidFill>
                        <a:latin typeface="+mj-lt"/>
                      </a:endParaRPr>
                    </a:p>
                    <a:p>
                      <a:r>
                        <a:rPr lang="fr-FR" dirty="0" smtClean="0">
                          <a:solidFill>
                            <a:sysClr val="windowText" lastClr="000000"/>
                          </a:solidFill>
                          <a:latin typeface="+mj-lt"/>
                        </a:rPr>
                        <a:t>Pour le département du Var</a:t>
                      </a:r>
                      <a:endParaRPr lang="fr-FR" dirty="0">
                        <a:solidFill>
                          <a:sysClr val="windowText" lastClr="000000"/>
                        </a:solidFill>
                        <a:latin typeface="+mj-lt"/>
                      </a:endParaRPr>
                    </a:p>
                  </a:txBody>
                  <a:tcPr>
                    <a:solidFill>
                      <a:schemeClr val="bg2">
                        <a:lumMod val="20000"/>
                        <a:lumOff val="80000"/>
                      </a:schemeClr>
                    </a:solidFill>
                  </a:tcPr>
                </a:tc>
                <a:tc>
                  <a:txBody>
                    <a:bodyPr/>
                    <a:lstStyle/>
                    <a:p>
                      <a:pPr>
                        <a:buFontTx/>
                        <a:buChar char="-"/>
                      </a:pPr>
                      <a:endParaRPr lang="fr-FR" dirty="0" smtClean="0">
                        <a:solidFill>
                          <a:sysClr val="windowText" lastClr="000000"/>
                        </a:solidFill>
                        <a:latin typeface="+mj-lt"/>
                      </a:endParaRPr>
                    </a:p>
                    <a:p>
                      <a:pPr>
                        <a:buFontTx/>
                        <a:buChar char="-"/>
                      </a:pPr>
                      <a:r>
                        <a:rPr lang="fr-FR" dirty="0" smtClean="0">
                          <a:solidFill>
                            <a:sysClr val="windowText" lastClr="000000"/>
                          </a:solidFill>
                          <a:latin typeface="+mj-lt"/>
                        </a:rPr>
                        <a:t>Suppression du verrou de la bifurcation de la Pauline vers Hyères </a:t>
                      </a:r>
                    </a:p>
                    <a:p>
                      <a:pPr>
                        <a:buFontTx/>
                        <a:buNone/>
                      </a:pPr>
                      <a:endParaRPr lang="fr-FR" dirty="0" smtClean="0">
                        <a:solidFill>
                          <a:sysClr val="windowText" lastClr="000000"/>
                        </a:solidFill>
                        <a:latin typeface="+mj-lt"/>
                      </a:endParaRPr>
                    </a:p>
                    <a:p>
                      <a:pPr>
                        <a:buFontTx/>
                        <a:buChar char="-"/>
                      </a:pPr>
                      <a:r>
                        <a:rPr lang="fr-FR" dirty="0" smtClean="0">
                          <a:solidFill>
                            <a:schemeClr val="bg1"/>
                          </a:solidFill>
                          <a:latin typeface="+mj-lt"/>
                        </a:rPr>
                        <a:t>Mise en place d’un RER Toulonnais de</a:t>
                      </a:r>
                      <a:r>
                        <a:rPr lang="fr-FR" baseline="0" dirty="0" smtClean="0">
                          <a:solidFill>
                            <a:schemeClr val="bg1"/>
                          </a:solidFill>
                          <a:latin typeface="+mj-lt"/>
                        </a:rPr>
                        <a:t> la Seyne –Toulon-</a:t>
                      </a:r>
                      <a:r>
                        <a:rPr lang="fr-FR" baseline="0" dirty="0" err="1" smtClean="0">
                          <a:solidFill>
                            <a:schemeClr val="bg1"/>
                          </a:solidFill>
                          <a:latin typeface="+mj-lt"/>
                        </a:rPr>
                        <a:t>Garéoult</a:t>
                      </a:r>
                      <a:r>
                        <a:rPr lang="fr-FR" baseline="0" dirty="0" smtClean="0">
                          <a:solidFill>
                            <a:schemeClr val="bg1"/>
                          </a:solidFill>
                          <a:latin typeface="+mj-lt"/>
                        </a:rPr>
                        <a:t> , </a:t>
                      </a:r>
                      <a:r>
                        <a:rPr lang="fr-FR" dirty="0" smtClean="0">
                          <a:solidFill>
                            <a:schemeClr val="bg1"/>
                          </a:solidFill>
                          <a:latin typeface="+mj-lt"/>
                        </a:rPr>
                        <a:t>en phase 1 en cohérence avec l’ERTMS </a:t>
                      </a:r>
                    </a:p>
                    <a:p>
                      <a:pPr>
                        <a:buFontTx/>
                        <a:buChar char="-"/>
                      </a:pPr>
                      <a:r>
                        <a:rPr lang="fr-FR" dirty="0" smtClean="0">
                          <a:solidFill>
                            <a:schemeClr val="bg1"/>
                          </a:solidFill>
                          <a:latin typeface="+mj-lt"/>
                        </a:rPr>
                        <a:t> Études complémentaires de ce programme (financement à préciser)</a:t>
                      </a:r>
                      <a:endParaRPr lang="fr-FR" dirty="0">
                        <a:solidFill>
                          <a:schemeClr val="bg1"/>
                        </a:solidFill>
                        <a:latin typeface="+mj-lt"/>
                      </a:endParaRPr>
                    </a:p>
                  </a:txBody>
                  <a:tcPr>
                    <a:solidFill>
                      <a:schemeClr val="bg2">
                        <a:lumMod val="20000"/>
                        <a:lumOff val="80000"/>
                      </a:schemeClr>
                    </a:solidFill>
                  </a:tcPr>
                </a:tc>
                <a:tc>
                  <a:txBody>
                    <a:bodyPr/>
                    <a:lstStyle/>
                    <a:p>
                      <a:r>
                        <a:rPr lang="fr-FR" dirty="0" smtClean="0">
                          <a:solidFill>
                            <a:sysClr val="windowText" lastClr="000000"/>
                          </a:solidFill>
                          <a:latin typeface="+mj-lt"/>
                        </a:rPr>
                        <a:t>• Service de navettes TER omnibus traversant Toulon 4 trains par heure et par sens (2 vers Hyères aujourd’hui) </a:t>
                      </a:r>
                    </a:p>
                    <a:p>
                      <a:endParaRPr lang="fr-FR" dirty="0" smtClean="0">
                        <a:solidFill>
                          <a:sysClr val="windowText" lastClr="000000"/>
                        </a:solidFill>
                        <a:latin typeface="+mj-lt"/>
                      </a:endParaRPr>
                    </a:p>
                    <a:p>
                      <a:r>
                        <a:rPr lang="fr-FR" dirty="0" smtClean="0">
                          <a:solidFill>
                            <a:sysClr val="windowText" lastClr="000000"/>
                          </a:solidFill>
                          <a:latin typeface="+mj-lt"/>
                        </a:rPr>
                        <a:t>• Services directs entre Toulon, l’aéroport Marseille Provence et Miramas </a:t>
                      </a:r>
                    </a:p>
                    <a:p>
                      <a:endParaRPr lang="fr-FR" dirty="0" smtClean="0">
                        <a:solidFill>
                          <a:sysClr val="windowText" lastClr="000000"/>
                        </a:solidFill>
                        <a:latin typeface="+mj-lt"/>
                      </a:endParaRPr>
                    </a:p>
                    <a:p>
                      <a:r>
                        <a:rPr lang="fr-FR" dirty="0" smtClean="0">
                          <a:solidFill>
                            <a:sysClr val="windowText" lastClr="000000"/>
                          </a:solidFill>
                          <a:latin typeface="+mj-lt"/>
                        </a:rPr>
                        <a:t>• Services TAGV de 1,5 à 2,5 par heure et par sens</a:t>
                      </a:r>
                      <a:endParaRPr lang="fr-FR" dirty="0">
                        <a:solidFill>
                          <a:sysClr val="windowText" lastClr="000000"/>
                        </a:solidFill>
                        <a:latin typeface="+mj-lt"/>
                      </a:endParaRPr>
                    </a:p>
                  </a:txBody>
                  <a:tcPr>
                    <a:solidFill>
                      <a:schemeClr val="bg2">
                        <a:lumMod val="20000"/>
                        <a:lumOff val="80000"/>
                      </a:schemeClr>
                    </a:solidFill>
                  </a:tcPr>
                </a:tc>
              </a:tr>
            </a:tbl>
          </a:graphicData>
        </a:graphic>
      </p:graphicFrame>
      <p:sp>
        <p:nvSpPr>
          <p:cNvPr id="5" name="Espace réservé du numéro de diapositive 4"/>
          <p:cNvSpPr>
            <a:spLocks noGrp="1"/>
          </p:cNvSpPr>
          <p:nvPr>
            <p:ph type="sldNum" sz="quarter" idx="12"/>
          </p:nvPr>
        </p:nvSpPr>
        <p:spPr/>
        <p:txBody>
          <a:bodyPr/>
          <a:lstStyle/>
          <a:p>
            <a:fld id="{4772C874-BA87-49EC-B933-D1E87B425885}" type="slidenum">
              <a:rPr lang="fr-FR" smtClean="0"/>
              <a:pPr/>
              <a:t>20</a:t>
            </a:fld>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solidFill>
                  <a:srgbClr val="FFC000"/>
                </a:solidFill>
              </a:rPr>
              <a:t>PLANNING DE TRAVAIL DU PROJET  DES PHASES 1 ET 2 SUR LA BASE DE LA DÉCISION MINISTÉRIELLE DU 4 MARS 2019 ET DU PROJET DE LOM</a:t>
            </a:r>
            <a:endParaRPr lang="fr-FR" sz="2000" dirty="0">
              <a:solidFill>
                <a:srgbClr val="FFC000"/>
              </a:solidFill>
            </a:endParaRPr>
          </a:p>
        </p:txBody>
      </p:sp>
      <p:graphicFrame>
        <p:nvGraphicFramePr>
          <p:cNvPr id="4" name="Espace réservé du contenu 3"/>
          <p:cNvGraphicFramePr>
            <a:graphicFrameLocks noGrp="1"/>
          </p:cNvGraphicFramePr>
          <p:nvPr>
            <p:ph idx="1"/>
          </p:nvPr>
        </p:nvGraphicFramePr>
        <p:xfrm>
          <a:off x="467544" y="1700808"/>
          <a:ext cx="8229600" cy="4480560"/>
        </p:xfrm>
        <a:graphic>
          <a:graphicData uri="http://schemas.openxmlformats.org/drawingml/2006/table">
            <a:tbl>
              <a:tblPr firstRow="1" bandRow="1">
                <a:tableStyleId>{5C22544A-7EE6-4342-B048-85BDC9FD1C3A}</a:tableStyleId>
              </a:tblPr>
              <a:tblGrid>
                <a:gridCol w="2057400"/>
                <a:gridCol w="2057400"/>
                <a:gridCol w="2057400"/>
                <a:gridCol w="2057400"/>
              </a:tblGrid>
              <a:tr h="4104456">
                <a:tc>
                  <a:txBody>
                    <a:bodyPr/>
                    <a:lstStyle/>
                    <a:p>
                      <a:r>
                        <a:rPr lang="fr-FR" dirty="0" smtClean="0">
                          <a:solidFill>
                            <a:schemeClr val="bg1"/>
                          </a:solidFill>
                          <a:latin typeface="+mj-lt"/>
                        </a:rPr>
                        <a:t>          2020</a:t>
                      </a:r>
                    </a:p>
                    <a:p>
                      <a:pPr>
                        <a:buFontTx/>
                        <a:buChar char="-"/>
                      </a:pPr>
                      <a:r>
                        <a:rPr lang="fr-FR" dirty="0" smtClean="0">
                          <a:solidFill>
                            <a:schemeClr val="bg1"/>
                          </a:solidFill>
                          <a:latin typeface="+mj-lt"/>
                        </a:rPr>
                        <a:t>Concertation complémentaire</a:t>
                      </a:r>
                    </a:p>
                    <a:p>
                      <a:pPr>
                        <a:buFontTx/>
                        <a:buChar char="-"/>
                      </a:pPr>
                      <a:endParaRPr lang="fr-FR" dirty="0" smtClean="0">
                        <a:solidFill>
                          <a:schemeClr val="bg1"/>
                        </a:solidFill>
                        <a:latin typeface="+mj-lt"/>
                      </a:endParaRPr>
                    </a:p>
                    <a:p>
                      <a:pPr>
                        <a:buFontTx/>
                        <a:buChar char="-"/>
                      </a:pPr>
                      <a:r>
                        <a:rPr lang="fr-FR" dirty="0" smtClean="0">
                          <a:solidFill>
                            <a:schemeClr val="bg1"/>
                          </a:solidFill>
                          <a:latin typeface="+mj-lt"/>
                        </a:rPr>
                        <a:t>Mission de financement</a:t>
                      </a:r>
                    </a:p>
                    <a:p>
                      <a:pPr>
                        <a:buFontTx/>
                        <a:buChar char="-"/>
                      </a:pPr>
                      <a:endParaRPr lang="fr-FR" dirty="0" smtClean="0">
                        <a:solidFill>
                          <a:schemeClr val="bg1"/>
                        </a:solidFill>
                        <a:latin typeface="+mj-lt"/>
                      </a:endParaRPr>
                    </a:p>
                    <a:p>
                      <a:r>
                        <a:rPr lang="fr-FR" dirty="0" smtClean="0">
                          <a:solidFill>
                            <a:schemeClr val="bg1"/>
                          </a:solidFill>
                          <a:latin typeface="+mj-lt"/>
                        </a:rPr>
                        <a:t>-Etudes avant</a:t>
                      </a:r>
                      <a:r>
                        <a:rPr lang="fr-FR" baseline="0" dirty="0" smtClean="0">
                          <a:solidFill>
                            <a:schemeClr val="bg1"/>
                          </a:solidFill>
                          <a:latin typeface="+mj-lt"/>
                        </a:rPr>
                        <a:t> projet sommaire/</a:t>
                      </a:r>
                      <a:r>
                        <a:rPr lang="fr-FR" dirty="0" smtClean="0">
                          <a:solidFill>
                            <a:schemeClr val="bg1"/>
                          </a:solidFill>
                          <a:latin typeface="+mj-lt"/>
                        </a:rPr>
                        <a:t> Dossier Enquête Publique</a:t>
                      </a:r>
                      <a:endParaRPr lang="fr-FR" dirty="0">
                        <a:solidFill>
                          <a:schemeClr val="bg1"/>
                        </a:solidFill>
                        <a:latin typeface="+mj-lt"/>
                      </a:endParaRPr>
                    </a:p>
                  </a:txBody>
                  <a:tcPr>
                    <a:solidFill>
                      <a:schemeClr val="bg2">
                        <a:lumMod val="20000"/>
                        <a:lumOff val="80000"/>
                      </a:schemeClr>
                    </a:solidFill>
                  </a:tcPr>
                </a:tc>
                <a:tc>
                  <a:txBody>
                    <a:bodyPr/>
                    <a:lstStyle/>
                    <a:p>
                      <a:r>
                        <a:rPr lang="fr-FR" dirty="0" smtClean="0">
                          <a:solidFill>
                            <a:schemeClr val="bg1"/>
                          </a:solidFill>
                          <a:latin typeface="+mj-lt"/>
                        </a:rPr>
                        <a:t>         2021</a:t>
                      </a:r>
                    </a:p>
                    <a:p>
                      <a:r>
                        <a:rPr lang="fr-FR" dirty="0" smtClean="0">
                          <a:solidFill>
                            <a:schemeClr val="bg1"/>
                          </a:solidFill>
                          <a:latin typeface="+mj-lt"/>
                        </a:rPr>
                        <a:t>-Enquête publique sept 2021</a:t>
                      </a:r>
                    </a:p>
                    <a:p>
                      <a:endParaRPr lang="fr-FR" dirty="0" smtClean="0">
                        <a:solidFill>
                          <a:schemeClr val="bg1"/>
                        </a:solidFill>
                        <a:latin typeface="+mj-lt"/>
                      </a:endParaRPr>
                    </a:p>
                    <a:p>
                      <a:pPr>
                        <a:buFontTx/>
                        <a:buChar char="-"/>
                      </a:pPr>
                      <a:r>
                        <a:rPr lang="fr-FR" dirty="0" smtClean="0">
                          <a:solidFill>
                            <a:schemeClr val="bg1"/>
                          </a:solidFill>
                          <a:latin typeface="+mj-lt"/>
                        </a:rPr>
                        <a:t>Conseil d’Etat (18 mois)</a:t>
                      </a:r>
                    </a:p>
                    <a:p>
                      <a:pPr>
                        <a:buFontTx/>
                        <a:buChar char="-"/>
                      </a:pPr>
                      <a:endParaRPr lang="fr-FR" dirty="0" smtClean="0">
                        <a:solidFill>
                          <a:schemeClr val="bg1"/>
                        </a:solidFill>
                        <a:latin typeface="+mj-lt"/>
                      </a:endParaRPr>
                    </a:p>
                    <a:p>
                      <a:pPr>
                        <a:buFontTx/>
                        <a:buNone/>
                      </a:pPr>
                      <a:r>
                        <a:rPr lang="fr-FR" dirty="0" smtClean="0">
                          <a:solidFill>
                            <a:schemeClr val="bg1"/>
                          </a:solidFill>
                          <a:latin typeface="+mj-lt"/>
                        </a:rPr>
                        <a:t>-Instruction des dossiers de candidatures </a:t>
                      </a:r>
                    </a:p>
                    <a:p>
                      <a:pPr>
                        <a:buFontTx/>
                        <a:buNone/>
                      </a:pPr>
                      <a:endParaRPr lang="fr-FR" dirty="0" smtClean="0">
                        <a:solidFill>
                          <a:schemeClr val="bg1"/>
                        </a:solidFill>
                        <a:latin typeface="+mj-lt"/>
                      </a:endParaRPr>
                    </a:p>
                    <a:p>
                      <a:pPr>
                        <a:buFontTx/>
                        <a:buNone/>
                      </a:pPr>
                      <a:r>
                        <a:rPr lang="fr-FR" dirty="0" smtClean="0">
                          <a:solidFill>
                            <a:schemeClr val="bg1"/>
                          </a:solidFill>
                          <a:latin typeface="+mj-lt"/>
                        </a:rPr>
                        <a:t>-Etudes avant projet anticipés phase 1</a:t>
                      </a:r>
                      <a:endParaRPr lang="fr-FR" dirty="0">
                        <a:solidFill>
                          <a:schemeClr val="bg1"/>
                        </a:solidFill>
                        <a:latin typeface="+mj-lt"/>
                      </a:endParaRPr>
                    </a:p>
                  </a:txBody>
                  <a:tcPr>
                    <a:solidFill>
                      <a:schemeClr val="bg2">
                        <a:lumMod val="20000"/>
                        <a:lumOff val="80000"/>
                      </a:schemeClr>
                    </a:solidFill>
                  </a:tcPr>
                </a:tc>
                <a:tc>
                  <a:txBody>
                    <a:bodyPr/>
                    <a:lstStyle/>
                    <a:p>
                      <a:r>
                        <a:rPr lang="fr-FR" dirty="0" smtClean="0">
                          <a:solidFill>
                            <a:schemeClr val="bg1"/>
                          </a:solidFill>
                          <a:latin typeface="+mj-lt"/>
                        </a:rPr>
                        <a:t>        2022</a:t>
                      </a:r>
                    </a:p>
                    <a:p>
                      <a:endParaRPr lang="fr-FR" dirty="0" smtClean="0">
                        <a:solidFill>
                          <a:schemeClr val="bg1"/>
                        </a:solidFill>
                        <a:latin typeface="+mj-lt"/>
                      </a:endParaRPr>
                    </a:p>
                    <a:p>
                      <a:endParaRPr lang="fr-FR" dirty="0" smtClean="0">
                        <a:solidFill>
                          <a:schemeClr val="bg1"/>
                        </a:solidFill>
                        <a:latin typeface="+mj-lt"/>
                      </a:endParaRPr>
                    </a:p>
                    <a:p>
                      <a:pPr>
                        <a:buFontTx/>
                        <a:buChar char="-"/>
                      </a:pPr>
                      <a:r>
                        <a:rPr lang="fr-FR" dirty="0" smtClean="0">
                          <a:solidFill>
                            <a:schemeClr val="bg1"/>
                          </a:solidFill>
                          <a:latin typeface="+mj-lt"/>
                        </a:rPr>
                        <a:t>Conseil d’Etat( 18 mois)</a:t>
                      </a:r>
                    </a:p>
                    <a:p>
                      <a:pPr>
                        <a:buFontTx/>
                        <a:buChar char="-"/>
                      </a:pPr>
                      <a:endParaRPr lang="fr-FR" dirty="0" smtClean="0">
                        <a:solidFill>
                          <a:schemeClr val="bg1"/>
                        </a:solidFill>
                        <a:latin typeface="+mj-lt"/>
                      </a:endParaRPr>
                    </a:p>
                    <a:p>
                      <a:pPr>
                        <a:buFontTx/>
                        <a:buChar char="-"/>
                      </a:pPr>
                      <a:r>
                        <a:rPr lang="fr-FR" dirty="0" smtClean="0">
                          <a:solidFill>
                            <a:schemeClr val="bg1"/>
                          </a:solidFill>
                          <a:latin typeface="+mj-lt"/>
                        </a:rPr>
                        <a:t>Avant projet</a:t>
                      </a:r>
                    </a:p>
                    <a:p>
                      <a:pPr>
                        <a:buFontTx/>
                        <a:buNone/>
                      </a:pPr>
                      <a:r>
                        <a:rPr lang="fr-FR" dirty="0" smtClean="0">
                          <a:solidFill>
                            <a:schemeClr val="bg1"/>
                          </a:solidFill>
                          <a:latin typeface="+mj-lt"/>
                        </a:rPr>
                        <a:t>et étude du projet  anticipé phase 1      ( plan, coupes, matériaux, forme, délai, coût)</a:t>
                      </a:r>
                    </a:p>
                    <a:p>
                      <a:pPr>
                        <a:buFontTx/>
                        <a:buChar char="-"/>
                      </a:pPr>
                      <a:endParaRPr lang="fr-FR" dirty="0" smtClean="0">
                        <a:solidFill>
                          <a:schemeClr val="bg1"/>
                        </a:solidFill>
                        <a:latin typeface="+mj-lt"/>
                      </a:endParaRPr>
                    </a:p>
                    <a:p>
                      <a:pPr>
                        <a:buFontTx/>
                        <a:buChar char="-"/>
                      </a:pPr>
                      <a:r>
                        <a:rPr lang="fr-FR" dirty="0" smtClean="0">
                          <a:solidFill>
                            <a:schemeClr val="bg1"/>
                          </a:solidFill>
                          <a:latin typeface="+mj-lt"/>
                        </a:rPr>
                        <a:t>Projet final phase 1  </a:t>
                      </a:r>
                    </a:p>
                    <a:p>
                      <a:pPr>
                        <a:buFontTx/>
                        <a:buChar char="-"/>
                      </a:pPr>
                      <a:endParaRPr lang="fr-FR" dirty="0">
                        <a:solidFill>
                          <a:schemeClr val="bg1"/>
                        </a:solidFill>
                        <a:latin typeface="+mj-lt"/>
                      </a:endParaRPr>
                    </a:p>
                  </a:txBody>
                  <a:tcPr>
                    <a:solidFill>
                      <a:schemeClr val="bg2">
                        <a:lumMod val="20000"/>
                        <a:lumOff val="80000"/>
                      </a:schemeClr>
                    </a:solidFill>
                  </a:tcPr>
                </a:tc>
                <a:tc>
                  <a:txBody>
                    <a:bodyPr/>
                    <a:lstStyle/>
                    <a:p>
                      <a:r>
                        <a:rPr lang="fr-FR" dirty="0" smtClean="0">
                          <a:solidFill>
                            <a:schemeClr val="bg1"/>
                          </a:solidFill>
                          <a:latin typeface="+mj-lt"/>
                        </a:rPr>
                        <a:t>          2023</a:t>
                      </a:r>
                    </a:p>
                    <a:p>
                      <a:endParaRPr lang="fr-FR" dirty="0" smtClean="0">
                        <a:solidFill>
                          <a:schemeClr val="bg1"/>
                        </a:solidFill>
                        <a:latin typeface="+mj-lt"/>
                      </a:endParaRPr>
                    </a:p>
                    <a:p>
                      <a:pPr>
                        <a:buFontTx/>
                        <a:buChar char="-"/>
                      </a:pPr>
                      <a:r>
                        <a:rPr lang="fr-FR" dirty="0" smtClean="0">
                          <a:solidFill>
                            <a:schemeClr val="bg1"/>
                          </a:solidFill>
                          <a:latin typeface="+mj-lt"/>
                        </a:rPr>
                        <a:t>DUP début 2023 </a:t>
                      </a: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endParaRPr lang="fr-FR" dirty="0" smtClean="0">
                        <a:solidFill>
                          <a:schemeClr val="bg1"/>
                        </a:solidFill>
                        <a:latin typeface="+mj-lt"/>
                      </a:endParaRPr>
                    </a:p>
                    <a:p>
                      <a:pPr>
                        <a:buFontTx/>
                        <a:buChar char="-"/>
                      </a:pPr>
                      <a:r>
                        <a:rPr lang="fr-FR" dirty="0" smtClean="0">
                          <a:solidFill>
                            <a:schemeClr val="bg1"/>
                          </a:solidFill>
                          <a:latin typeface="+mj-lt"/>
                        </a:rPr>
                        <a:t>-Travaux phase 1</a:t>
                      </a:r>
                      <a:endParaRPr lang="fr-FR" dirty="0">
                        <a:solidFill>
                          <a:schemeClr val="bg1"/>
                        </a:solidFill>
                        <a:latin typeface="+mj-lt"/>
                      </a:endParaRPr>
                    </a:p>
                  </a:txBody>
                  <a:tcPr>
                    <a:solidFill>
                      <a:schemeClr val="bg2">
                        <a:lumMod val="20000"/>
                        <a:lumOff val="80000"/>
                      </a:schemeClr>
                    </a:solidFill>
                  </a:tcPr>
                </a:tc>
              </a:tr>
            </a:tbl>
          </a:graphicData>
        </a:graphic>
      </p:graphicFrame>
      <p:sp>
        <p:nvSpPr>
          <p:cNvPr id="5" name="Espace réservé du numéro de diapositive 4"/>
          <p:cNvSpPr>
            <a:spLocks noGrp="1"/>
          </p:cNvSpPr>
          <p:nvPr>
            <p:ph type="sldNum" sz="quarter" idx="12"/>
          </p:nvPr>
        </p:nvSpPr>
        <p:spPr/>
        <p:txBody>
          <a:bodyPr/>
          <a:lstStyle/>
          <a:p>
            <a:fld id="{4772C874-BA87-49EC-B933-D1E87B425885}" type="slidenum">
              <a:rPr lang="fr-FR" smtClean="0"/>
              <a:pPr/>
              <a:t>21</a:t>
            </a:fld>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PLANIFICATION</a:t>
            </a:r>
            <a:r>
              <a:rPr lang="fr-FR" dirty="0" smtClean="0"/>
              <a:t> </a:t>
            </a:r>
            <a:r>
              <a:rPr lang="fr-FR" dirty="0" smtClean="0">
                <a:solidFill>
                  <a:srgbClr val="FFC000"/>
                </a:solidFill>
              </a:rPr>
              <a:t>DU PHASAGE</a:t>
            </a:r>
            <a:endParaRPr lang="fr-FR" dirty="0">
              <a:solidFill>
                <a:srgbClr val="FFC000"/>
              </a:solidFill>
            </a:endParaRPr>
          </a:p>
        </p:txBody>
      </p:sp>
      <p:sp>
        <p:nvSpPr>
          <p:cNvPr id="3" name="Espace réservé du contenu 2"/>
          <p:cNvSpPr>
            <a:spLocks noGrp="1"/>
          </p:cNvSpPr>
          <p:nvPr>
            <p:ph idx="1"/>
          </p:nvPr>
        </p:nvSpPr>
        <p:spPr>
          <a:solidFill>
            <a:schemeClr val="tx1">
              <a:lumMod val="85000"/>
            </a:schemeClr>
          </a:solidFill>
        </p:spPr>
        <p:txBody>
          <a:bodyPr>
            <a:normAutofit lnSpcReduction="10000"/>
          </a:bodyPr>
          <a:lstStyle/>
          <a:p>
            <a:r>
              <a:rPr lang="fr-FR" sz="1400" b="1" dirty="0" smtClean="0">
                <a:solidFill>
                  <a:schemeClr val="bg1"/>
                </a:solidFill>
              </a:rPr>
              <a:t>La phase 1</a:t>
            </a:r>
            <a:r>
              <a:rPr lang="fr-FR" sz="1400" dirty="0" smtClean="0">
                <a:solidFill>
                  <a:schemeClr val="bg1"/>
                </a:solidFill>
              </a:rPr>
              <a:t> – de </a:t>
            </a:r>
            <a:r>
              <a:rPr lang="fr-FR" sz="1400" b="1" dirty="0" smtClean="0">
                <a:solidFill>
                  <a:schemeClr val="bg1"/>
                </a:solidFill>
              </a:rPr>
              <a:t>2023 à 2027 </a:t>
            </a:r>
            <a:r>
              <a:rPr lang="fr-FR" sz="1400" dirty="0" smtClean="0">
                <a:solidFill>
                  <a:schemeClr val="bg1"/>
                </a:solidFill>
              </a:rPr>
              <a:t> – et d’un coût de </a:t>
            </a:r>
            <a:r>
              <a:rPr lang="fr-FR" sz="1400" b="1" dirty="0" smtClean="0">
                <a:solidFill>
                  <a:schemeClr val="bg1"/>
                </a:solidFill>
              </a:rPr>
              <a:t>860 millions</a:t>
            </a:r>
            <a:r>
              <a:rPr lang="fr-FR" sz="1400" dirty="0" smtClean="0">
                <a:solidFill>
                  <a:schemeClr val="bg1"/>
                </a:solidFill>
              </a:rPr>
              <a:t> d’euros (estimation), concernerait</a:t>
            </a:r>
          </a:p>
          <a:p>
            <a:r>
              <a:rPr lang="fr-FR" sz="1400" dirty="0" smtClean="0">
                <a:solidFill>
                  <a:schemeClr val="bg1"/>
                </a:solidFill>
              </a:rPr>
              <a:t>-                     un premier réaménagement du fonctionnement du plateau Saint Charles  à Marseille</a:t>
            </a:r>
          </a:p>
          <a:p>
            <a:r>
              <a:rPr lang="fr-FR" sz="1400" dirty="0" smtClean="0">
                <a:solidFill>
                  <a:schemeClr val="bg1"/>
                </a:solidFill>
              </a:rPr>
              <a:t>-                     une première phase de l’aménagement du pôle d’échange multimodal (PEM) de Saint-Augustin à Nice et de la gare de la Pauline à Toulon.</a:t>
            </a:r>
          </a:p>
          <a:p>
            <a:r>
              <a:rPr lang="fr-FR" sz="1400" dirty="0" smtClean="0">
                <a:solidFill>
                  <a:schemeClr val="bg1"/>
                </a:solidFill>
              </a:rPr>
              <a:t>-                     </a:t>
            </a:r>
          </a:p>
          <a:p>
            <a:r>
              <a:rPr lang="fr-FR" sz="1400" b="1" dirty="0" smtClean="0">
                <a:solidFill>
                  <a:schemeClr val="bg1"/>
                </a:solidFill>
              </a:rPr>
              <a:t>La phase 2</a:t>
            </a:r>
            <a:r>
              <a:rPr lang="fr-FR" sz="1400" dirty="0" smtClean="0">
                <a:solidFill>
                  <a:schemeClr val="bg1"/>
                </a:solidFill>
              </a:rPr>
              <a:t> – évaluée à </a:t>
            </a:r>
            <a:r>
              <a:rPr lang="fr-FR" sz="1400" b="1" dirty="0" smtClean="0">
                <a:solidFill>
                  <a:schemeClr val="bg1"/>
                </a:solidFill>
              </a:rPr>
              <a:t>2,9 milliards</a:t>
            </a:r>
            <a:r>
              <a:rPr lang="fr-FR" sz="1400" dirty="0" smtClean="0">
                <a:solidFill>
                  <a:schemeClr val="bg1"/>
                </a:solidFill>
              </a:rPr>
              <a:t> (estimation) comporte :</a:t>
            </a:r>
          </a:p>
          <a:p>
            <a:r>
              <a:rPr lang="fr-FR" sz="1400" dirty="0" smtClean="0">
                <a:solidFill>
                  <a:schemeClr val="bg1"/>
                </a:solidFill>
              </a:rPr>
              <a:t>-                     la gare souterraine et la finalisation des aménagements du plateau Saint-Charles à Marseille,</a:t>
            </a:r>
          </a:p>
          <a:p>
            <a:r>
              <a:rPr lang="fr-FR" sz="1400" dirty="0" smtClean="0">
                <a:solidFill>
                  <a:schemeClr val="bg1"/>
                </a:solidFill>
              </a:rPr>
              <a:t>-                     la bifurcation de Grasse,</a:t>
            </a:r>
          </a:p>
          <a:p>
            <a:r>
              <a:rPr lang="fr-FR" sz="1400" dirty="0" smtClean="0">
                <a:solidFill>
                  <a:schemeClr val="bg1"/>
                </a:solidFill>
              </a:rPr>
              <a:t>-                     le remisage des TER à Cannes,</a:t>
            </a:r>
          </a:p>
          <a:p>
            <a:r>
              <a:rPr lang="fr-FR" sz="1400" dirty="0" smtClean="0">
                <a:solidFill>
                  <a:schemeClr val="bg1"/>
                </a:solidFill>
              </a:rPr>
              <a:t>-                     l’aménagement de la ligne classique Cannes-Nice </a:t>
            </a:r>
          </a:p>
          <a:p>
            <a:r>
              <a:rPr lang="fr-FR" sz="1400" b="1" dirty="0" smtClean="0">
                <a:solidFill>
                  <a:schemeClr val="bg1"/>
                </a:solidFill>
              </a:rPr>
              <a:t>La phase 3  </a:t>
            </a:r>
            <a:r>
              <a:rPr lang="fr-FR" sz="1400" dirty="0" smtClean="0">
                <a:solidFill>
                  <a:schemeClr val="bg1"/>
                </a:solidFill>
              </a:rPr>
              <a:t> d’un montant de </a:t>
            </a:r>
            <a:r>
              <a:rPr lang="fr-FR" sz="1400" b="1" dirty="0" smtClean="0">
                <a:solidFill>
                  <a:schemeClr val="bg1"/>
                </a:solidFill>
              </a:rPr>
              <a:t>4.5 milliards </a:t>
            </a:r>
            <a:r>
              <a:rPr lang="fr-FR" sz="1400" dirty="0" smtClean="0">
                <a:solidFill>
                  <a:schemeClr val="bg1"/>
                </a:solidFill>
              </a:rPr>
              <a:t>–concerne :</a:t>
            </a:r>
          </a:p>
          <a:p>
            <a:r>
              <a:rPr lang="fr-FR" sz="1400" dirty="0" smtClean="0">
                <a:solidFill>
                  <a:schemeClr val="bg1"/>
                </a:solidFill>
              </a:rPr>
              <a:t>-                     la gare de la Bocca à Cannes ET DE St Augustin</a:t>
            </a:r>
          </a:p>
          <a:p>
            <a:r>
              <a:rPr lang="fr-FR" sz="1400" dirty="0" smtClean="0">
                <a:solidFill>
                  <a:schemeClr val="bg1"/>
                </a:solidFill>
              </a:rPr>
              <a:t>-                     la ligne nouvelle Nice-Cannes (boucle azuréenne).</a:t>
            </a:r>
          </a:p>
          <a:p>
            <a:endParaRPr lang="fr-FR" sz="1400" dirty="0" smtClean="0">
              <a:solidFill>
                <a:schemeClr val="bg1"/>
              </a:solidFill>
            </a:endParaRPr>
          </a:p>
          <a:p>
            <a:r>
              <a:rPr lang="fr-FR" sz="1400" b="1" u="sng" dirty="0" smtClean="0">
                <a:solidFill>
                  <a:srgbClr val="000000"/>
                </a:solidFill>
              </a:rPr>
              <a:t>La phase 4  d'un montant de 6,4 milliards d’euros ( estimation) porte sur : les sections de ligne nouvelle entre Aubagne et Toulon et entre Cannes et Le Muy.</a:t>
            </a:r>
          </a:p>
          <a:p>
            <a:endParaRPr lang="fr-FR" sz="1400" b="1" u="sng" dirty="0" smtClean="0">
              <a:solidFill>
                <a:srgbClr val="000000"/>
              </a:solidFill>
            </a:endParaRPr>
          </a:p>
          <a:p>
            <a:r>
              <a:rPr lang="fr-FR" sz="1400" b="1" dirty="0" smtClean="0">
                <a:solidFill>
                  <a:srgbClr val="000000"/>
                </a:solidFill>
              </a:rPr>
              <a:t>                              </a:t>
            </a:r>
          </a:p>
          <a:p>
            <a:endParaRPr lang="fr-FR" sz="1400" dirty="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C000"/>
                </a:solidFill>
              </a:rPr>
              <a:t>FINANCEMENT DES ETUDES PHASES 1 ET 2</a:t>
            </a:r>
            <a:endParaRPr lang="fr-FR" sz="3600" dirty="0">
              <a:solidFill>
                <a:srgbClr val="FFC000"/>
              </a:solidFill>
            </a:endParaRPr>
          </a:p>
        </p:txBody>
      </p:sp>
      <p:sp>
        <p:nvSpPr>
          <p:cNvPr id="3" name="Espace réservé du contenu 2"/>
          <p:cNvSpPr>
            <a:spLocks noGrp="1"/>
          </p:cNvSpPr>
          <p:nvPr>
            <p:ph idx="1"/>
          </p:nvPr>
        </p:nvSpPr>
        <p:spPr>
          <a:solidFill>
            <a:schemeClr val="tx1">
              <a:lumMod val="85000"/>
            </a:schemeClr>
          </a:solidFill>
        </p:spPr>
        <p:txBody>
          <a:bodyPr>
            <a:normAutofit/>
          </a:bodyPr>
          <a:lstStyle/>
          <a:p>
            <a:r>
              <a:rPr lang="fr-FR" sz="2400" dirty="0" smtClean="0">
                <a:solidFill>
                  <a:schemeClr val="bg1"/>
                </a:solidFill>
              </a:rPr>
              <a:t>-En réponse à la demande de Madame la Ministre, les besoins de financement des compléments d’études LNPCA jusqu’à la DUP sont estimés à 24 M€.</a:t>
            </a:r>
          </a:p>
          <a:p>
            <a:endParaRPr lang="fr-FR" sz="2400" dirty="0" smtClean="0">
              <a:solidFill>
                <a:schemeClr val="bg1"/>
              </a:solidFill>
            </a:endParaRPr>
          </a:p>
          <a:p>
            <a:r>
              <a:rPr lang="fr-FR" sz="2000" dirty="0" smtClean="0">
                <a:solidFill>
                  <a:schemeClr val="bg1"/>
                </a:solidFill>
              </a:rPr>
              <a:t>- 17 M€ pour les études de niveau APS phases 1 &amp; 2 à Etude d’impact et préparation dossier d’enquête publique</a:t>
            </a:r>
          </a:p>
          <a:p>
            <a:r>
              <a:rPr lang="fr-FR" sz="2000" dirty="0" smtClean="0">
                <a:solidFill>
                  <a:schemeClr val="bg1"/>
                </a:solidFill>
              </a:rPr>
              <a:t> - 2,8 M€ pour des compléments d’étude en phase 3 et 4 à préservation du foncier </a:t>
            </a:r>
          </a:p>
          <a:p>
            <a:r>
              <a:rPr lang="fr-FR" sz="2000" dirty="0" smtClean="0">
                <a:solidFill>
                  <a:schemeClr val="bg1"/>
                </a:solidFill>
              </a:rPr>
              <a:t>- 4,2 M€ d’anticipation d’AVP avant conventionnement de cette phase d’étude en 2021</a:t>
            </a:r>
          </a:p>
          <a:p>
            <a:endParaRPr lang="fr-FR" sz="2400" dirty="0" smtClean="0">
              <a:solidFill>
                <a:schemeClr val="bg1"/>
              </a:solidFill>
              <a:latin typeface="+mj-lt"/>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23</a:t>
            </a:fld>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SOCIETES REALISANT LES ETUDES </a:t>
            </a:r>
            <a:br>
              <a:rPr lang="fr-FR" dirty="0" smtClean="0">
                <a:solidFill>
                  <a:srgbClr val="FFC000"/>
                </a:solidFill>
              </a:rPr>
            </a:br>
            <a:r>
              <a:rPr lang="fr-FR" dirty="0" smtClean="0">
                <a:solidFill>
                  <a:srgbClr val="FFC000"/>
                </a:solidFill>
              </a:rPr>
              <a:t>DES PHASES 1 ET 2</a:t>
            </a:r>
            <a:endParaRPr lang="fr-FR" dirty="0"/>
          </a:p>
        </p:txBody>
      </p:sp>
      <p:graphicFrame>
        <p:nvGraphicFramePr>
          <p:cNvPr id="6" name="Espace réservé du contenu 5"/>
          <p:cNvGraphicFramePr>
            <a:graphicFrameLocks noGrp="1"/>
          </p:cNvGraphicFramePr>
          <p:nvPr>
            <p:ph idx="1"/>
          </p:nvPr>
        </p:nvGraphicFramePr>
        <p:xfrm>
          <a:off x="457200" y="1600200"/>
          <a:ext cx="8229600" cy="4843562"/>
        </p:xfrm>
        <a:graphic>
          <a:graphicData uri="http://schemas.openxmlformats.org/drawingml/2006/table">
            <a:tbl>
              <a:tblPr firstRow="1" bandRow="1">
                <a:tableStyleId>{5C22544A-7EE6-4342-B048-85BDC9FD1C3A}</a:tableStyleId>
              </a:tblPr>
              <a:tblGrid>
                <a:gridCol w="2057400"/>
                <a:gridCol w="2057400"/>
                <a:gridCol w="2160240"/>
                <a:gridCol w="1954560"/>
              </a:tblGrid>
              <a:tr h="956226">
                <a:tc>
                  <a:txBody>
                    <a:bodyPr/>
                    <a:lstStyle/>
                    <a:p>
                      <a:r>
                        <a:rPr lang="fr-FR" dirty="0" smtClean="0">
                          <a:solidFill>
                            <a:schemeClr val="bg1"/>
                          </a:solidFill>
                          <a:latin typeface="+mj-lt"/>
                        </a:rPr>
                        <a:t>SOCIETE</a:t>
                      </a:r>
                      <a:endParaRPr lang="fr-FR" dirty="0">
                        <a:solidFill>
                          <a:schemeClr val="bg1"/>
                        </a:solidFill>
                        <a:latin typeface="+mj-lt"/>
                      </a:endParaRPr>
                    </a:p>
                  </a:txBody>
                  <a:tcPr>
                    <a:solidFill>
                      <a:schemeClr val="tx1">
                        <a:lumMod val="75000"/>
                      </a:schemeClr>
                    </a:solidFill>
                  </a:tcPr>
                </a:tc>
                <a:tc>
                  <a:txBody>
                    <a:bodyPr/>
                    <a:lstStyle/>
                    <a:p>
                      <a:r>
                        <a:rPr lang="fr-FR" dirty="0" smtClean="0">
                          <a:solidFill>
                            <a:schemeClr val="bg1"/>
                          </a:solidFill>
                          <a:latin typeface="+mj-lt"/>
                        </a:rPr>
                        <a:t>TRAVAUX</a:t>
                      </a:r>
                      <a:endParaRPr lang="fr-FR" dirty="0">
                        <a:solidFill>
                          <a:schemeClr val="bg1"/>
                        </a:solidFill>
                        <a:latin typeface="+mj-lt"/>
                      </a:endParaRPr>
                    </a:p>
                  </a:txBody>
                  <a:tcPr>
                    <a:solidFill>
                      <a:schemeClr val="tx1">
                        <a:lumMod val="75000"/>
                      </a:schemeClr>
                    </a:solidFill>
                  </a:tcPr>
                </a:tc>
                <a:tc>
                  <a:txBody>
                    <a:bodyPr/>
                    <a:lstStyle/>
                    <a:p>
                      <a:r>
                        <a:rPr lang="fr-FR" dirty="0" smtClean="0">
                          <a:solidFill>
                            <a:schemeClr val="bg1"/>
                          </a:solidFill>
                          <a:latin typeface="+mj-lt"/>
                        </a:rPr>
                        <a:t>SECTEUR</a:t>
                      </a:r>
                      <a:endParaRPr lang="fr-FR" dirty="0">
                        <a:solidFill>
                          <a:schemeClr val="bg1"/>
                        </a:solidFill>
                        <a:latin typeface="+mj-lt"/>
                      </a:endParaRPr>
                    </a:p>
                  </a:txBody>
                  <a:tcPr>
                    <a:solidFill>
                      <a:schemeClr val="tx1">
                        <a:lumMod val="75000"/>
                      </a:schemeClr>
                    </a:solidFill>
                  </a:tcPr>
                </a:tc>
                <a:tc>
                  <a:txBody>
                    <a:bodyPr/>
                    <a:lstStyle/>
                    <a:p>
                      <a:r>
                        <a:rPr lang="fr-FR" dirty="0" smtClean="0">
                          <a:solidFill>
                            <a:schemeClr val="bg1"/>
                          </a:solidFill>
                          <a:latin typeface="+mj-lt"/>
                        </a:rPr>
                        <a:t>MONTANT</a:t>
                      </a:r>
                      <a:endParaRPr lang="fr-FR" dirty="0">
                        <a:solidFill>
                          <a:schemeClr val="bg1"/>
                        </a:solidFill>
                        <a:latin typeface="+mj-lt"/>
                      </a:endParaRPr>
                    </a:p>
                  </a:txBody>
                  <a:tcPr>
                    <a:solidFill>
                      <a:schemeClr val="tx1">
                        <a:lumMod val="75000"/>
                      </a:schemeClr>
                    </a:solidFill>
                  </a:tcPr>
                </a:tc>
              </a:tr>
              <a:tr h="728558">
                <a:tc>
                  <a:txBody>
                    <a:bodyPr/>
                    <a:lstStyle/>
                    <a:p>
                      <a:r>
                        <a:rPr lang="fr-FR" dirty="0" smtClean="0">
                          <a:latin typeface="+mj-lt"/>
                        </a:rPr>
                        <a:t>FONDASOL</a:t>
                      </a:r>
                      <a:endParaRPr lang="fr-FR" dirty="0">
                        <a:latin typeface="+mj-lt"/>
                      </a:endParaRPr>
                    </a:p>
                  </a:txBody>
                  <a:tcPr>
                    <a:solidFill>
                      <a:schemeClr val="tx1">
                        <a:lumMod val="95000"/>
                      </a:schemeClr>
                    </a:solidFill>
                  </a:tcPr>
                </a:tc>
                <a:tc>
                  <a:txBody>
                    <a:bodyPr/>
                    <a:lstStyle/>
                    <a:p>
                      <a:r>
                        <a:rPr lang="fr-FR" dirty="0" smtClean="0">
                          <a:latin typeface="+mj-lt"/>
                        </a:rPr>
                        <a:t>Reconnaissances géotechniques</a:t>
                      </a:r>
                      <a:endParaRPr lang="fr-FR" dirty="0">
                        <a:latin typeface="+mj-lt"/>
                      </a:endParaRPr>
                    </a:p>
                  </a:txBody>
                  <a:tcPr>
                    <a:solidFill>
                      <a:schemeClr val="tx1">
                        <a:lumMod val="95000"/>
                      </a:schemeClr>
                    </a:solidFill>
                  </a:tcPr>
                </a:tc>
                <a:tc>
                  <a:txBody>
                    <a:bodyPr/>
                    <a:lstStyle/>
                    <a:p>
                      <a:r>
                        <a:rPr lang="fr-FR" dirty="0" smtClean="0">
                          <a:latin typeface="+mj-lt"/>
                        </a:rPr>
                        <a:t>Le Muy-Nice</a:t>
                      </a:r>
                    </a:p>
                    <a:p>
                      <a:r>
                        <a:rPr lang="fr-FR" dirty="0" smtClean="0">
                          <a:latin typeface="+mj-lt"/>
                        </a:rPr>
                        <a:t>Cannes- St Laurent</a:t>
                      </a:r>
                      <a:endParaRPr lang="fr-FR" dirty="0">
                        <a:latin typeface="+mj-lt"/>
                      </a:endParaRPr>
                    </a:p>
                  </a:txBody>
                  <a:tcPr>
                    <a:solidFill>
                      <a:schemeClr val="tx1">
                        <a:lumMod val="95000"/>
                      </a:schemeClr>
                    </a:solidFill>
                  </a:tcPr>
                </a:tc>
                <a:tc>
                  <a:txBody>
                    <a:bodyPr/>
                    <a:lstStyle/>
                    <a:p>
                      <a:r>
                        <a:rPr lang="fr-FR" dirty="0" smtClean="0">
                          <a:latin typeface="+mj-lt"/>
                        </a:rPr>
                        <a:t> 900 000€ HT</a:t>
                      </a:r>
                      <a:endParaRPr lang="fr-FR" dirty="0">
                        <a:latin typeface="+mj-lt"/>
                      </a:endParaRPr>
                    </a:p>
                  </a:txBody>
                  <a:tcPr>
                    <a:solidFill>
                      <a:schemeClr val="tx1">
                        <a:lumMod val="95000"/>
                      </a:schemeClr>
                    </a:solidFill>
                  </a:tcPr>
                </a:tc>
              </a:tr>
              <a:tr h="648072">
                <a:tc>
                  <a:txBody>
                    <a:bodyPr/>
                    <a:lstStyle/>
                    <a:p>
                      <a:r>
                        <a:rPr lang="fr-FR" dirty="0" smtClean="0">
                          <a:latin typeface="+mj-lt"/>
                        </a:rPr>
                        <a:t>SI-LEX et associés</a:t>
                      </a:r>
                      <a:endParaRPr lang="fr-FR" dirty="0">
                        <a:latin typeface="+mj-lt"/>
                      </a:endParaRPr>
                    </a:p>
                  </a:txBody>
                  <a:tcPr>
                    <a:solidFill>
                      <a:schemeClr val="tx1">
                        <a:lumMod val="95000"/>
                      </a:schemeClr>
                    </a:solidFill>
                  </a:tcPr>
                </a:tc>
                <a:tc>
                  <a:txBody>
                    <a:bodyPr/>
                    <a:lstStyle/>
                    <a:p>
                      <a:r>
                        <a:rPr lang="fr-FR" dirty="0" smtClean="0">
                          <a:latin typeface="+mj-lt"/>
                        </a:rPr>
                        <a:t>Assistance et Conseils</a:t>
                      </a:r>
                      <a:endParaRPr lang="fr-FR" dirty="0">
                        <a:latin typeface="+mj-lt"/>
                      </a:endParaRPr>
                    </a:p>
                  </a:txBody>
                  <a:tcPr>
                    <a:solidFill>
                      <a:schemeClr val="tx1">
                        <a:lumMod val="95000"/>
                      </a:schemeClr>
                    </a:solidFill>
                  </a:tcPr>
                </a:tc>
                <a:tc>
                  <a:txBody>
                    <a:bodyPr/>
                    <a:lstStyle/>
                    <a:p>
                      <a:endParaRPr lang="fr-FR" dirty="0">
                        <a:latin typeface="+mj-lt"/>
                      </a:endParaRPr>
                    </a:p>
                  </a:txBody>
                  <a:tcPr>
                    <a:solidFill>
                      <a:schemeClr val="tx1">
                        <a:lumMod val="95000"/>
                      </a:schemeClr>
                    </a:solidFill>
                  </a:tcPr>
                </a:tc>
                <a:tc>
                  <a:txBody>
                    <a:bodyPr/>
                    <a:lstStyle/>
                    <a:p>
                      <a:r>
                        <a:rPr lang="fr-FR" dirty="0" smtClean="0">
                          <a:latin typeface="+mj-lt"/>
                        </a:rPr>
                        <a:t>80 000€ HT</a:t>
                      </a:r>
                      <a:endParaRPr lang="fr-FR" dirty="0">
                        <a:latin typeface="+mj-lt"/>
                      </a:endParaRPr>
                    </a:p>
                  </a:txBody>
                  <a:tcPr>
                    <a:solidFill>
                      <a:schemeClr val="tx1">
                        <a:lumMod val="95000"/>
                      </a:schemeClr>
                    </a:solidFill>
                  </a:tcPr>
                </a:tc>
              </a:tr>
              <a:tr h="576064">
                <a:tc>
                  <a:txBody>
                    <a:bodyPr/>
                    <a:lstStyle/>
                    <a:p>
                      <a:r>
                        <a:rPr lang="fr-FR" dirty="0" smtClean="0">
                          <a:latin typeface="+mj-lt"/>
                        </a:rPr>
                        <a:t>EGEAT</a:t>
                      </a:r>
                      <a:endParaRPr lang="fr-FR" dirty="0">
                        <a:latin typeface="+mj-lt"/>
                      </a:endParaRPr>
                    </a:p>
                  </a:txBody>
                  <a:tcPr>
                    <a:solidFill>
                      <a:schemeClr val="tx1">
                        <a:lumMod val="95000"/>
                      </a:schemeClr>
                    </a:solidFill>
                  </a:tcPr>
                </a:tc>
                <a:tc>
                  <a:txBody>
                    <a:bodyPr/>
                    <a:lstStyle/>
                    <a:p>
                      <a:r>
                        <a:rPr lang="fr-FR" dirty="0" smtClean="0">
                          <a:latin typeface="+mj-lt"/>
                        </a:rPr>
                        <a:t>Système informatique</a:t>
                      </a:r>
                      <a:endParaRPr lang="fr-FR" dirty="0">
                        <a:latin typeface="+mj-lt"/>
                      </a:endParaRPr>
                    </a:p>
                  </a:txBody>
                  <a:tcPr>
                    <a:solidFill>
                      <a:schemeClr val="tx1">
                        <a:lumMod val="95000"/>
                      </a:schemeClr>
                    </a:solidFill>
                  </a:tcPr>
                </a:tc>
                <a:tc>
                  <a:txBody>
                    <a:bodyPr/>
                    <a:lstStyle/>
                    <a:p>
                      <a:endParaRPr lang="fr-FR">
                        <a:latin typeface="+mj-lt"/>
                      </a:endParaRPr>
                    </a:p>
                  </a:txBody>
                  <a:tcPr>
                    <a:solidFill>
                      <a:schemeClr val="tx1">
                        <a:lumMod val="95000"/>
                      </a:schemeClr>
                    </a:solidFill>
                  </a:tcPr>
                </a:tc>
                <a:tc>
                  <a:txBody>
                    <a:bodyPr/>
                    <a:lstStyle/>
                    <a:p>
                      <a:endParaRPr lang="fr-FR" dirty="0">
                        <a:latin typeface="+mj-lt"/>
                      </a:endParaRPr>
                    </a:p>
                  </a:txBody>
                  <a:tcPr>
                    <a:solidFill>
                      <a:schemeClr val="tx1">
                        <a:lumMod val="95000"/>
                      </a:schemeClr>
                    </a:solidFill>
                  </a:tcPr>
                </a:tc>
              </a:tr>
              <a:tr h="728072">
                <a:tc>
                  <a:txBody>
                    <a:bodyPr/>
                    <a:lstStyle/>
                    <a:p>
                      <a:r>
                        <a:rPr lang="fr-FR" dirty="0" smtClean="0">
                          <a:latin typeface="+mj-lt"/>
                        </a:rPr>
                        <a:t>SYSTRA</a:t>
                      </a:r>
                      <a:endParaRPr lang="fr-FR" dirty="0">
                        <a:latin typeface="+mj-lt"/>
                      </a:endParaRPr>
                    </a:p>
                  </a:txBody>
                  <a:tcPr>
                    <a:solidFill>
                      <a:schemeClr val="tx1">
                        <a:lumMod val="95000"/>
                      </a:schemeClr>
                    </a:solidFill>
                  </a:tcPr>
                </a:tc>
                <a:tc>
                  <a:txBody>
                    <a:bodyPr/>
                    <a:lstStyle/>
                    <a:p>
                      <a:r>
                        <a:rPr lang="fr-FR" dirty="0" smtClean="0">
                          <a:latin typeface="+mj-lt"/>
                        </a:rPr>
                        <a:t>Bilan socio- économique et calendrier</a:t>
                      </a:r>
                      <a:endParaRPr lang="fr-FR" dirty="0">
                        <a:latin typeface="+mj-lt"/>
                      </a:endParaRPr>
                    </a:p>
                  </a:txBody>
                  <a:tcPr>
                    <a:solidFill>
                      <a:schemeClr val="tx1">
                        <a:lumMod val="95000"/>
                      </a:schemeClr>
                    </a:solidFill>
                  </a:tcPr>
                </a:tc>
                <a:tc>
                  <a:txBody>
                    <a:bodyPr/>
                    <a:lstStyle/>
                    <a:p>
                      <a:endParaRPr lang="fr-FR" dirty="0">
                        <a:latin typeface="+mj-lt"/>
                      </a:endParaRPr>
                    </a:p>
                  </a:txBody>
                  <a:tcPr>
                    <a:solidFill>
                      <a:schemeClr val="tx1">
                        <a:lumMod val="95000"/>
                      </a:schemeClr>
                    </a:solidFill>
                  </a:tcPr>
                </a:tc>
                <a:tc>
                  <a:txBody>
                    <a:bodyPr/>
                    <a:lstStyle/>
                    <a:p>
                      <a:r>
                        <a:rPr lang="fr-FR" dirty="0" smtClean="0">
                          <a:latin typeface="+mj-lt"/>
                        </a:rPr>
                        <a:t>300 000€</a:t>
                      </a:r>
                      <a:endParaRPr lang="fr-FR" dirty="0">
                        <a:latin typeface="+mj-lt"/>
                      </a:endParaRPr>
                    </a:p>
                  </a:txBody>
                  <a:tcPr>
                    <a:solidFill>
                      <a:schemeClr val="tx1">
                        <a:lumMod val="95000"/>
                      </a:schemeClr>
                    </a:solidFill>
                  </a:tcPr>
                </a:tc>
              </a:tr>
              <a:tr h="956226">
                <a:tc>
                  <a:txBody>
                    <a:bodyPr/>
                    <a:lstStyle/>
                    <a:p>
                      <a:r>
                        <a:rPr lang="fr-FR" dirty="0" smtClean="0">
                          <a:latin typeface="+mj-lt"/>
                        </a:rPr>
                        <a:t>GEOTEC</a:t>
                      </a:r>
                      <a:endParaRPr lang="fr-FR" dirty="0">
                        <a:latin typeface="+mj-lt"/>
                      </a:endParaRPr>
                    </a:p>
                  </a:txBody>
                  <a:tcPr>
                    <a:solidFill>
                      <a:schemeClr val="tx1">
                        <a:lumMod val="95000"/>
                      </a:schemeClr>
                    </a:solidFill>
                  </a:tcPr>
                </a:tc>
                <a:tc>
                  <a:txBody>
                    <a:bodyPr/>
                    <a:lstStyle/>
                    <a:p>
                      <a:r>
                        <a:rPr lang="fr-FR" dirty="0" smtClean="0">
                          <a:latin typeface="+mj-lt"/>
                        </a:rPr>
                        <a:t>Sondages, perméabilité,</a:t>
                      </a:r>
                      <a:r>
                        <a:rPr lang="fr-FR" baseline="0" dirty="0" smtClean="0">
                          <a:latin typeface="+mj-lt"/>
                        </a:rPr>
                        <a:t> essais et diagraphes</a:t>
                      </a:r>
                      <a:endParaRPr lang="fr-FR" dirty="0">
                        <a:latin typeface="+mj-lt"/>
                      </a:endParaRPr>
                    </a:p>
                  </a:txBody>
                  <a:tcPr>
                    <a:solidFill>
                      <a:schemeClr val="tx1">
                        <a:lumMod val="95000"/>
                      </a:schemeClr>
                    </a:solidFill>
                  </a:tcPr>
                </a:tc>
                <a:tc>
                  <a:txBody>
                    <a:bodyPr/>
                    <a:lstStyle/>
                    <a:p>
                      <a:r>
                        <a:rPr lang="fr-FR" dirty="0" smtClean="0">
                          <a:latin typeface="+mj-lt"/>
                        </a:rPr>
                        <a:t>Marseille-Aubagne</a:t>
                      </a:r>
                    </a:p>
                    <a:p>
                      <a:r>
                        <a:rPr lang="fr-FR" dirty="0" smtClean="0">
                          <a:latin typeface="+mj-lt"/>
                        </a:rPr>
                        <a:t>Alpes Maritimes</a:t>
                      </a:r>
                      <a:endParaRPr lang="fr-FR" dirty="0">
                        <a:latin typeface="+mj-lt"/>
                      </a:endParaRPr>
                    </a:p>
                  </a:txBody>
                  <a:tcPr>
                    <a:solidFill>
                      <a:schemeClr val="tx1">
                        <a:lumMod val="95000"/>
                      </a:schemeClr>
                    </a:solidFill>
                  </a:tcPr>
                </a:tc>
                <a:tc>
                  <a:txBody>
                    <a:bodyPr/>
                    <a:lstStyle/>
                    <a:p>
                      <a:pPr marL="342900" indent="-342900">
                        <a:buAutoNum type="arabicPlain"/>
                      </a:pPr>
                      <a:r>
                        <a:rPr lang="fr-FR" dirty="0" smtClean="0">
                          <a:latin typeface="+mj-lt"/>
                        </a:rPr>
                        <a:t>940 k€    </a:t>
                      </a:r>
                    </a:p>
                    <a:p>
                      <a:pPr marL="342900" indent="-342900">
                        <a:buAutoNum type="arabicPlain"/>
                      </a:pPr>
                      <a:r>
                        <a:rPr lang="fr-FR" dirty="0" smtClean="0">
                          <a:latin typeface="+mj-lt"/>
                        </a:rPr>
                        <a:t>500 k€</a:t>
                      </a:r>
                      <a:endParaRPr lang="fr-FR" dirty="0">
                        <a:latin typeface="+mj-lt"/>
                      </a:endParaRPr>
                    </a:p>
                  </a:txBody>
                  <a:tcPr>
                    <a:solidFill>
                      <a:schemeClr val="tx1">
                        <a:lumMod val="95000"/>
                      </a:schemeClr>
                    </a:solidFill>
                  </a:tcPr>
                </a:tc>
              </a:tr>
            </a:tbl>
          </a:graphicData>
        </a:graphic>
      </p:graphicFrame>
      <p:sp>
        <p:nvSpPr>
          <p:cNvPr id="4" name="Espace réservé du numéro de diapositive 3"/>
          <p:cNvSpPr>
            <a:spLocks noGrp="1"/>
          </p:cNvSpPr>
          <p:nvPr>
            <p:ph type="sldNum" sz="quarter" idx="12"/>
          </p:nvPr>
        </p:nvSpPr>
        <p:spPr/>
        <p:txBody>
          <a:bodyPr/>
          <a:lstStyle/>
          <a:p>
            <a:fld id="{4772C874-BA87-49EC-B933-D1E87B425885}" type="slidenum">
              <a:rPr lang="fr-FR" smtClean="0"/>
              <a:pPr/>
              <a:t>24</a:t>
            </a:fld>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PROPOSITIONS DE FINANCEMENT DU PROJET DE LIGNE NOUVELLE</a:t>
            </a:r>
            <a:endParaRPr lang="fr-FR" dirty="0">
              <a:solidFill>
                <a:srgbClr val="FFC000"/>
              </a:solidFill>
            </a:endParaRPr>
          </a:p>
        </p:txBody>
      </p:sp>
      <p:sp>
        <p:nvSpPr>
          <p:cNvPr id="3" name="Espace réservé du contenu 2"/>
          <p:cNvSpPr>
            <a:spLocks noGrp="1"/>
          </p:cNvSpPr>
          <p:nvPr>
            <p:ph idx="1"/>
          </p:nvPr>
        </p:nvSpPr>
        <p:spPr>
          <a:solidFill>
            <a:schemeClr val="tx1">
              <a:lumMod val="85000"/>
            </a:schemeClr>
          </a:solidFill>
        </p:spPr>
        <p:txBody>
          <a:bodyPr>
            <a:normAutofit fontScale="77500" lnSpcReduction="20000"/>
          </a:bodyPr>
          <a:lstStyle/>
          <a:p>
            <a:r>
              <a:rPr lang="fr-FR" dirty="0" smtClean="0">
                <a:solidFill>
                  <a:schemeClr val="bg1"/>
                </a:solidFill>
              </a:rPr>
              <a:t>Financement par l’AFITF : </a:t>
            </a:r>
          </a:p>
          <a:p>
            <a:r>
              <a:rPr lang="fr-FR" dirty="0" smtClean="0">
                <a:solidFill>
                  <a:schemeClr val="bg1"/>
                </a:solidFill>
              </a:rPr>
              <a:t>TIPCE (taxe sur les carburants), soit 1€2 milliards et la TAT(Taxe sur l’Aménagement du Territoire)</a:t>
            </a:r>
          </a:p>
          <a:p>
            <a:r>
              <a:rPr lang="fr-FR" dirty="0" smtClean="0">
                <a:solidFill>
                  <a:schemeClr val="bg1"/>
                </a:solidFill>
              </a:rPr>
              <a:t>-"Les enveloppes les plus importantes iront tout d'abord aux grands projets ferroviaires, et notamment aux lignes nouvelles.« </a:t>
            </a:r>
          </a:p>
          <a:p>
            <a:r>
              <a:rPr lang="fr-FR" dirty="0" smtClean="0">
                <a:solidFill>
                  <a:schemeClr val="bg1"/>
                </a:solidFill>
              </a:rPr>
              <a:t>-Autre piste de financement retenue par amendement : affecter une part du produit des </a:t>
            </a:r>
            <a:r>
              <a:rPr lang="fr-FR" u="sng" dirty="0" smtClean="0">
                <a:solidFill>
                  <a:schemeClr val="bg1"/>
                </a:solidFill>
                <a:effectLst>
                  <a:outerShdw blurRad="38100" dist="38100" dir="2700000" algn="tl">
                    <a:srgbClr val="000000">
                      <a:alpha val="43137"/>
                    </a:srgbClr>
                  </a:outerShdw>
                </a:effectLst>
                <a:hlinkClick r:id="rId2"/>
              </a:rPr>
              <a:t>certificats d’économie d’énergie</a:t>
            </a:r>
            <a:r>
              <a:rPr lang="fr-FR" dirty="0" smtClean="0">
                <a:solidFill>
                  <a:schemeClr val="bg1"/>
                </a:solidFill>
              </a:rPr>
              <a:t>, “dispositif opaque”, selon Hervé Maurey, mais qui pourrait rapporter un milliard d’euros à la mobilité</a:t>
            </a:r>
            <a:r>
              <a:rPr lang="fr-FR" dirty="0" smtClean="0"/>
              <a:t>.</a:t>
            </a:r>
          </a:p>
          <a:p>
            <a:r>
              <a:rPr lang="fr-FR" dirty="0" smtClean="0">
                <a:solidFill>
                  <a:schemeClr val="bg1"/>
                </a:solidFill>
              </a:rPr>
              <a:t>-Il n'y a point le détail de la provenance des fonds. Cela </a:t>
            </a:r>
            <a:br>
              <a:rPr lang="fr-FR" dirty="0" smtClean="0">
                <a:solidFill>
                  <a:schemeClr val="bg1"/>
                </a:solidFill>
              </a:rPr>
            </a:br>
            <a:r>
              <a:rPr lang="fr-FR" dirty="0" smtClean="0">
                <a:solidFill>
                  <a:schemeClr val="bg1"/>
                </a:solidFill>
              </a:rPr>
              <a:t>sera figé plus tard lors du prochain projet de loi de finances.</a:t>
            </a:r>
          </a:p>
          <a:p>
            <a:endParaRPr lang="fr-FR" dirty="0" smtClean="0">
              <a:solidFill>
                <a:schemeClr val="bg1"/>
              </a:solidFill>
            </a:endParaRPr>
          </a:p>
          <a:p>
            <a:r>
              <a:rPr lang="fr-FR" dirty="0" smtClean="0">
                <a:solidFill>
                  <a:schemeClr val="bg1"/>
                </a:solidFill>
                <a:effectLst>
                  <a:outerShdw blurRad="38100" dist="38100" dir="2700000" algn="tl">
                    <a:srgbClr val="000000">
                      <a:alpha val="43137"/>
                    </a:srgbClr>
                  </a:outerShdw>
                </a:effectLst>
              </a:rPr>
              <a:t>   </a:t>
            </a:r>
            <a:r>
              <a:rPr lang="fr-FR" dirty="0" smtClean="0">
                <a:solidFill>
                  <a:srgbClr val="FF0000"/>
                </a:solidFill>
                <a:effectLst>
                  <a:outerShdw blurRad="38100" dist="38100" dir="2700000" algn="tl">
                    <a:srgbClr val="000000">
                      <a:alpha val="43137"/>
                    </a:srgbClr>
                  </a:outerShdw>
                </a:effectLst>
              </a:rPr>
              <a:t>MAIS RIEN N’EST ENCORE DECIDE, VALIDE ET VOTE</a:t>
            </a:r>
            <a:r>
              <a:rPr lang="fr-FR" dirty="0" smtClean="0"/>
              <a:t/>
            </a:r>
            <a:br>
              <a:rPr lang="fr-FR" dirty="0" smtClean="0"/>
            </a:b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smtClean="0">
                <a:solidFill>
                  <a:srgbClr val="FFC000"/>
                </a:solidFill>
                <a:latin typeface="Calibri" panose="020F0502020204030204" pitchFamily="34" charset="0"/>
              </a:rPr>
              <a:t>L’ENDETTEMENT COLOSSAL DE LA SNCF  ET DES COLLECTIVITES NE SEMBLENT PAS UN FREIN  POUR LES DECIDEURS</a:t>
            </a:r>
            <a:r>
              <a:rPr lang="fr-FR" sz="4400" dirty="0" smtClean="0">
                <a:solidFill>
                  <a:srgbClr val="FFC000"/>
                </a:solidFill>
                <a:latin typeface="Calibri" panose="020F0502020204030204" pitchFamily="34" charset="0"/>
              </a:rPr>
              <a:t/>
            </a:r>
            <a:br>
              <a:rPr lang="fr-FR" sz="4400" dirty="0" smtClean="0">
                <a:solidFill>
                  <a:srgbClr val="FFC000"/>
                </a:solidFill>
                <a:latin typeface="Calibri" panose="020F0502020204030204" pitchFamily="34" charset="0"/>
              </a:rPr>
            </a:br>
            <a:endParaRPr lang="fr-FR" dirty="0">
              <a:solidFill>
                <a:srgbClr val="FFC000"/>
              </a:solidFill>
            </a:endParaRPr>
          </a:p>
        </p:txBody>
      </p:sp>
      <p:sp>
        <p:nvSpPr>
          <p:cNvPr id="3" name="Rectangle 2"/>
          <p:cNvSpPr/>
          <p:nvPr/>
        </p:nvSpPr>
        <p:spPr>
          <a:xfrm>
            <a:off x="251520" y="1412776"/>
            <a:ext cx="6606480" cy="3477875"/>
          </a:xfrm>
          <a:prstGeom prst="rect">
            <a:avLst/>
          </a:prstGeom>
        </p:spPr>
        <p:txBody>
          <a:bodyPr wrap="square">
            <a:spAutoFit/>
          </a:bodyPr>
          <a:lstStyle/>
          <a:p>
            <a:r>
              <a:rPr lang="fr-FR" sz="2000" dirty="0" smtClean="0">
                <a:solidFill>
                  <a:schemeClr val="bg1"/>
                </a:solidFill>
                <a:latin typeface="Calibri" panose="020F0502020204030204" pitchFamily="34" charset="0"/>
              </a:rPr>
              <a:t>La dette de la SNCF en 2019 s’élève </a:t>
            </a:r>
          </a:p>
          <a:p>
            <a:r>
              <a:rPr lang="fr-FR" sz="2000" dirty="0" smtClean="0">
                <a:solidFill>
                  <a:schemeClr val="bg1"/>
                </a:solidFill>
                <a:latin typeface="Calibri" panose="020F0502020204030204" pitchFamily="34" charset="0"/>
              </a:rPr>
              <a:t>à 48.59 milliard d’€</a:t>
            </a:r>
          </a:p>
          <a:p>
            <a:endParaRPr lang="fr-FR" sz="2000" dirty="0" smtClean="0">
              <a:solidFill>
                <a:schemeClr val="bg1"/>
              </a:solidFill>
              <a:latin typeface="Calibri" panose="020F0502020204030204" pitchFamily="34" charset="0"/>
            </a:endParaRPr>
          </a:p>
          <a:p>
            <a:r>
              <a:rPr lang="fr-FR" sz="2000" dirty="0" smtClean="0">
                <a:solidFill>
                  <a:schemeClr val="bg1"/>
                </a:solidFill>
                <a:latin typeface="Calibri" panose="020F0502020204030204" pitchFamily="34" charset="0"/>
              </a:rPr>
              <a:t>La dette publique en 2019 </a:t>
            </a:r>
          </a:p>
          <a:p>
            <a:r>
              <a:rPr lang="fr-FR" sz="2000" dirty="0" smtClean="0">
                <a:solidFill>
                  <a:schemeClr val="bg1"/>
                </a:solidFill>
                <a:latin typeface="Calibri" panose="020F0502020204030204" pitchFamily="34" charset="0"/>
              </a:rPr>
              <a:t>s’élève à 100.4% du PIB soit 2415 milliards d’€</a:t>
            </a:r>
          </a:p>
          <a:p>
            <a:endParaRPr lang="fr-FR" sz="2000" dirty="0" smtClean="0">
              <a:solidFill>
                <a:schemeClr val="bg1"/>
              </a:solidFill>
              <a:latin typeface="Calibri" panose="020F0502020204030204" pitchFamily="34" charset="0"/>
            </a:endParaRPr>
          </a:p>
          <a:p>
            <a:r>
              <a:rPr lang="fr-FR" sz="2000" dirty="0" smtClean="0">
                <a:solidFill>
                  <a:schemeClr val="bg1"/>
                </a:solidFill>
                <a:latin typeface="Calibri" panose="020F0502020204030204" pitchFamily="34" charset="0"/>
              </a:rPr>
              <a:t>La dette de la région s’élève à 1 milliard d’€</a:t>
            </a:r>
          </a:p>
          <a:p>
            <a:endParaRPr lang="fr-FR" sz="2000" dirty="0" smtClean="0">
              <a:solidFill>
                <a:schemeClr val="bg1"/>
              </a:solidFill>
              <a:latin typeface="Calibri" panose="020F0502020204030204" pitchFamily="34" charset="0"/>
            </a:endParaRPr>
          </a:p>
          <a:p>
            <a:r>
              <a:rPr lang="fr-FR" sz="2000" dirty="0" smtClean="0">
                <a:solidFill>
                  <a:schemeClr val="bg1"/>
                </a:solidFill>
                <a:latin typeface="Calibri" panose="020F0502020204030204" pitchFamily="34" charset="0"/>
              </a:rPr>
              <a:t>La Dette de Marseille Provence Méditerranée </a:t>
            </a:r>
          </a:p>
          <a:p>
            <a:r>
              <a:rPr lang="fr-FR" sz="2000" dirty="0" smtClean="0">
                <a:solidFill>
                  <a:schemeClr val="bg1"/>
                </a:solidFill>
                <a:latin typeface="Calibri" panose="020F0502020204030204" pitchFamily="34" charset="0"/>
              </a:rPr>
              <a:t>à 2 milliards d’€</a:t>
            </a:r>
          </a:p>
          <a:p>
            <a:endParaRPr lang="fr-FR" sz="2000" dirty="0">
              <a:solidFill>
                <a:schemeClr val="bg1"/>
              </a:solidFill>
              <a:latin typeface="Calibri" panose="020F0502020204030204" pitchFamily="34" charset="0"/>
            </a:endParaRPr>
          </a:p>
        </p:txBody>
      </p:sp>
      <p:sp>
        <p:nvSpPr>
          <p:cNvPr id="5" name="Rectangle 4"/>
          <p:cNvSpPr/>
          <p:nvPr/>
        </p:nvSpPr>
        <p:spPr>
          <a:xfrm>
            <a:off x="323528" y="4149080"/>
            <a:ext cx="4572000" cy="1846659"/>
          </a:xfrm>
          <a:prstGeom prst="rect">
            <a:avLst/>
          </a:prstGeom>
        </p:spPr>
        <p:txBody>
          <a:bodyPr wrap="square">
            <a:spAutoFit/>
          </a:bodyPr>
          <a:lstStyle/>
          <a:p>
            <a:endParaRPr lang="fr-FR" dirty="0" smtClean="0">
              <a:latin typeface="Calibri" panose="020F0502020204030204" pitchFamily="34" charset="0"/>
            </a:endParaRPr>
          </a:p>
          <a:p>
            <a:endParaRPr lang="fr-FR" b="1" dirty="0" smtClean="0">
              <a:solidFill>
                <a:srgbClr val="FF0000"/>
              </a:solidFill>
              <a:effectLst>
                <a:outerShdw blurRad="38100" dist="38100" dir="2700000" algn="tl">
                  <a:srgbClr val="000000">
                    <a:alpha val="43137"/>
                  </a:srgbClr>
                </a:outerShdw>
              </a:effectLst>
              <a:latin typeface="Calibri" panose="020F0502020204030204" pitchFamily="34" charset="0"/>
            </a:endParaRPr>
          </a:p>
          <a:p>
            <a:endParaRPr lang="fr-FR" b="1" dirty="0" smtClean="0">
              <a:solidFill>
                <a:srgbClr val="FF0000"/>
              </a:solidFill>
              <a:effectLst>
                <a:outerShdw blurRad="38100" dist="38100" dir="2700000" algn="tl">
                  <a:srgbClr val="000000">
                    <a:alpha val="43137"/>
                  </a:srgbClr>
                </a:outerShdw>
              </a:effectLst>
              <a:latin typeface="Calibri" panose="020F0502020204030204" pitchFamily="34" charset="0"/>
            </a:endParaRPr>
          </a:p>
          <a:p>
            <a:r>
              <a:rPr lang="fr-FR" sz="2000" b="1" dirty="0" smtClean="0">
                <a:solidFill>
                  <a:srgbClr val="FF0000"/>
                </a:solidFill>
                <a:effectLst>
                  <a:outerShdw blurRad="38100" dist="38100" dir="2700000" algn="tl">
                    <a:srgbClr val="000000">
                      <a:alpha val="43137"/>
                    </a:srgbClr>
                  </a:outerShdw>
                </a:effectLst>
                <a:latin typeface="Calibri" panose="020F0502020204030204" pitchFamily="34" charset="0"/>
              </a:rPr>
              <a:t>Pourtant l’Etat et les collectivités semblent donner suite à des projets de ligne nouvelle…….</a:t>
            </a:r>
            <a:endParaRPr lang="fr-FR" sz="2000" b="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pic>
        <p:nvPicPr>
          <p:cNvPr id="6" name="Imag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03274" y="1556792"/>
            <a:ext cx="3740726" cy="5057884"/>
          </a:xfrm>
          <a:prstGeom prst="rect">
            <a:avLst/>
          </a:prstGeom>
        </p:spPr>
      </p:pic>
      <p:sp>
        <p:nvSpPr>
          <p:cNvPr id="7" name="Espace réservé du numéro de diapositive 6"/>
          <p:cNvSpPr>
            <a:spLocks noGrp="1"/>
          </p:cNvSpPr>
          <p:nvPr>
            <p:ph type="sldNum" sz="quarter" idx="12"/>
          </p:nvPr>
        </p:nvSpPr>
        <p:spPr/>
        <p:txBody>
          <a:bodyPr/>
          <a:lstStyle/>
          <a:p>
            <a:fld id="{4772C874-BA87-49EC-B933-D1E87B425885}" type="slidenum">
              <a:rPr lang="fr-FR" smtClean="0"/>
              <a:pPr/>
              <a:t>26</a:t>
            </a:fld>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LES RAISONS DE NOTRE POSITION</a:t>
            </a:r>
            <a:endParaRPr lang="fr-FR" dirty="0">
              <a:solidFill>
                <a:srgbClr val="FFC000"/>
              </a:solidFill>
            </a:endParaRPr>
          </a:p>
        </p:txBody>
      </p:sp>
      <p:sp>
        <p:nvSpPr>
          <p:cNvPr id="3" name="Espace réservé du contenu 2"/>
          <p:cNvSpPr>
            <a:spLocks noGrp="1"/>
          </p:cNvSpPr>
          <p:nvPr>
            <p:ph idx="1"/>
          </p:nvPr>
        </p:nvSpPr>
        <p:spPr>
          <a:xfrm>
            <a:off x="457200" y="1196752"/>
            <a:ext cx="8229600" cy="5661248"/>
          </a:xfrm>
          <a:solidFill>
            <a:schemeClr val="tx1">
              <a:lumMod val="85000"/>
            </a:schemeClr>
          </a:solidFill>
        </p:spPr>
        <p:txBody>
          <a:bodyPr>
            <a:normAutofit fontScale="25000" lnSpcReduction="20000"/>
          </a:bodyPr>
          <a:lstStyle/>
          <a:p>
            <a:r>
              <a:rPr lang="fr-FR" sz="7200" b="1" i="1" dirty="0" smtClean="0">
                <a:solidFill>
                  <a:schemeClr val="bg1"/>
                </a:solidFill>
                <a:latin typeface="+mj-lt"/>
              </a:rPr>
              <a:t>IMPACT ECONOMIQUE</a:t>
            </a:r>
            <a:endParaRPr lang="fr-FR" sz="7200" i="1" dirty="0" smtClean="0">
              <a:solidFill>
                <a:schemeClr val="bg1"/>
              </a:solidFill>
              <a:latin typeface="+mj-lt"/>
            </a:endParaRPr>
          </a:p>
          <a:p>
            <a:pPr lvl="0"/>
            <a:r>
              <a:rPr lang="fr-FR" sz="7200" b="1" dirty="0" smtClean="0">
                <a:solidFill>
                  <a:schemeClr val="bg1"/>
                </a:solidFill>
                <a:latin typeface="+mj-lt"/>
              </a:rPr>
              <a:t>Destruction de l’outil de travail</a:t>
            </a:r>
            <a:endParaRPr lang="fr-FR" sz="7200" dirty="0" smtClean="0">
              <a:solidFill>
                <a:schemeClr val="bg1"/>
              </a:solidFill>
              <a:latin typeface="+mj-lt"/>
            </a:endParaRPr>
          </a:p>
          <a:p>
            <a:pPr lvl="0"/>
            <a:r>
              <a:rPr lang="fr-FR" sz="7200" b="1" dirty="0" smtClean="0">
                <a:solidFill>
                  <a:schemeClr val="bg1"/>
                </a:solidFill>
                <a:latin typeface="+mj-lt"/>
              </a:rPr>
              <a:t>Moins de financement</a:t>
            </a:r>
            <a:r>
              <a:rPr lang="fr-FR" sz="7200" dirty="0" smtClean="0">
                <a:solidFill>
                  <a:schemeClr val="bg1"/>
                </a:solidFill>
                <a:latin typeface="+mj-lt"/>
              </a:rPr>
              <a:t> pour les besoins de la population de la Région : rénovation des lignes existantes, logements, crèches, collèges, lycées, personnes âgées </a:t>
            </a:r>
            <a:r>
              <a:rPr lang="fr-FR" sz="7200" dirty="0" smtClean="0">
                <a:solidFill>
                  <a:schemeClr val="bg1"/>
                </a:solidFill>
                <a:latin typeface="+mj-lt"/>
              </a:rPr>
              <a:t>et les hôpitaux…… </a:t>
            </a:r>
            <a:r>
              <a:rPr lang="fr-FR" sz="7200" dirty="0" smtClean="0">
                <a:solidFill>
                  <a:schemeClr val="bg1"/>
                </a:solidFill>
                <a:latin typeface="+mj-lt"/>
              </a:rPr>
              <a:t>auquel il faudra rajouter  la baisse des subventions de l’Etat</a:t>
            </a:r>
          </a:p>
          <a:p>
            <a:r>
              <a:rPr lang="fr-FR" sz="7200" b="1" dirty="0" smtClean="0">
                <a:solidFill>
                  <a:schemeClr val="bg1"/>
                </a:solidFill>
                <a:latin typeface="+mj-lt"/>
              </a:rPr>
              <a:t> Décote de nos maisons </a:t>
            </a:r>
            <a:r>
              <a:rPr lang="fr-FR" sz="7200" dirty="0" smtClean="0">
                <a:solidFill>
                  <a:schemeClr val="bg1"/>
                </a:solidFill>
                <a:latin typeface="+mj-lt"/>
              </a:rPr>
              <a:t>dans la zone de proximité dans </a:t>
            </a:r>
            <a:r>
              <a:rPr lang="fr-FR" sz="7200" dirty="0" smtClean="0">
                <a:solidFill>
                  <a:schemeClr val="bg1"/>
                </a:solidFill>
                <a:latin typeface="+mj-lt"/>
              </a:rPr>
              <a:t>un premier temps et augmentation </a:t>
            </a:r>
            <a:r>
              <a:rPr lang="fr-FR" sz="7200" dirty="0" smtClean="0">
                <a:solidFill>
                  <a:schemeClr val="bg1"/>
                </a:solidFill>
                <a:latin typeface="+mj-lt"/>
              </a:rPr>
              <a:t>de la pression foncière et de la </a:t>
            </a:r>
            <a:r>
              <a:rPr lang="fr-FR" sz="7200" dirty="0" smtClean="0">
                <a:solidFill>
                  <a:schemeClr val="bg1"/>
                </a:solidFill>
                <a:latin typeface="+mj-lt"/>
              </a:rPr>
              <a:t>fréquentation de notre région </a:t>
            </a:r>
            <a:r>
              <a:rPr lang="fr-FR" sz="7200" dirty="0" smtClean="0">
                <a:solidFill>
                  <a:schemeClr val="bg1"/>
                </a:solidFill>
                <a:latin typeface="+mj-lt"/>
              </a:rPr>
              <a:t>aggravant les conditions de circulation, de l’habitat et de préservation des terres agricoles.</a:t>
            </a:r>
            <a:endParaRPr lang="fr-FR" sz="7200" dirty="0" smtClean="0">
              <a:solidFill>
                <a:schemeClr val="bg1"/>
              </a:solidFill>
              <a:latin typeface="+mj-lt"/>
            </a:endParaRPr>
          </a:p>
          <a:p>
            <a:r>
              <a:rPr lang="fr-FR" sz="7200" dirty="0" smtClean="0">
                <a:solidFill>
                  <a:schemeClr val="bg1"/>
                </a:solidFill>
                <a:latin typeface="+mj-lt"/>
              </a:rPr>
              <a:t> </a:t>
            </a:r>
            <a:r>
              <a:rPr lang="fr-FR" sz="7200" b="1" i="1" dirty="0" smtClean="0">
                <a:solidFill>
                  <a:schemeClr val="bg1"/>
                </a:solidFill>
                <a:latin typeface="+mj-lt"/>
              </a:rPr>
              <a:t>DES NUISANCES DE TOUTES SORTES</a:t>
            </a:r>
            <a:r>
              <a:rPr lang="fr-FR" sz="7200" dirty="0" smtClean="0">
                <a:solidFill>
                  <a:schemeClr val="bg1"/>
                </a:solidFill>
                <a:latin typeface="+mj-lt"/>
              </a:rPr>
              <a:t>: </a:t>
            </a:r>
          </a:p>
          <a:p>
            <a:pPr>
              <a:buNone/>
            </a:pPr>
            <a:r>
              <a:rPr lang="fr-FR" sz="7200" dirty="0" smtClean="0">
                <a:solidFill>
                  <a:schemeClr val="bg1"/>
                </a:solidFill>
                <a:latin typeface="+mj-lt"/>
              </a:rPr>
              <a:t>        - Des nuisances sonores et visuelles </a:t>
            </a:r>
            <a:br>
              <a:rPr lang="fr-FR" sz="7200" dirty="0" smtClean="0">
                <a:solidFill>
                  <a:schemeClr val="bg1"/>
                </a:solidFill>
                <a:latin typeface="+mj-lt"/>
              </a:rPr>
            </a:br>
            <a:r>
              <a:rPr lang="fr-FR" sz="7200" dirty="0" smtClean="0">
                <a:solidFill>
                  <a:schemeClr val="bg1"/>
                </a:solidFill>
                <a:latin typeface="+mj-lt"/>
              </a:rPr>
              <a:t>- Des catastrophes hydrologiques et aggravation des risques d’incendie ou d’inondation .</a:t>
            </a:r>
            <a:br>
              <a:rPr lang="fr-FR" sz="7200" dirty="0" smtClean="0">
                <a:solidFill>
                  <a:schemeClr val="bg1"/>
                </a:solidFill>
                <a:latin typeface="+mj-lt"/>
              </a:rPr>
            </a:br>
            <a:r>
              <a:rPr lang="fr-FR" sz="7200" dirty="0" smtClean="0">
                <a:solidFill>
                  <a:schemeClr val="bg1"/>
                </a:solidFill>
                <a:latin typeface="+mj-lt"/>
              </a:rPr>
              <a:t>- De la pollution de l’air.</a:t>
            </a:r>
          </a:p>
          <a:p>
            <a:pPr>
              <a:buNone/>
            </a:pPr>
            <a:r>
              <a:rPr lang="fr-FR" sz="7200" dirty="0" smtClean="0">
                <a:solidFill>
                  <a:schemeClr val="bg1"/>
                </a:solidFill>
                <a:latin typeface="+mj-lt"/>
              </a:rPr>
              <a:t>        De plus les villes et villages éloignés du tracé seraient malgré tout impactés financièrement et la population devra utiliser la voiture pour aller travailler</a:t>
            </a:r>
          </a:p>
          <a:p>
            <a:r>
              <a:rPr lang="fr-FR" sz="7200" dirty="0" smtClean="0">
                <a:solidFill>
                  <a:schemeClr val="bg1"/>
                </a:solidFill>
                <a:latin typeface="+mj-lt"/>
              </a:rPr>
              <a:t>-Impact sur le Parc Naturel régional de la Sainte Baume</a:t>
            </a:r>
          </a:p>
          <a:p>
            <a:pPr>
              <a:buNone/>
            </a:pPr>
            <a:r>
              <a:rPr lang="fr-FR" sz="7200" dirty="0" smtClean="0">
                <a:solidFill>
                  <a:schemeClr val="bg1"/>
                </a:solidFill>
                <a:latin typeface="+mj-lt"/>
              </a:rPr>
              <a:t>        </a:t>
            </a:r>
            <a:r>
              <a:rPr lang="fr-FR" sz="7200" b="1" i="1" dirty="0" smtClean="0">
                <a:solidFill>
                  <a:schemeClr val="bg1"/>
                </a:solidFill>
                <a:latin typeface="+mj-lt"/>
              </a:rPr>
              <a:t>LE TRAITEMENT DES DECHETS DU CHANTIER</a:t>
            </a:r>
            <a:r>
              <a:rPr lang="fr-FR" sz="7200" b="1" u="sng" dirty="0" smtClean="0">
                <a:solidFill>
                  <a:schemeClr val="bg1"/>
                </a:solidFill>
                <a:latin typeface="+mj-lt"/>
              </a:rPr>
              <a:t> </a:t>
            </a:r>
            <a:r>
              <a:rPr lang="fr-FR" sz="7200" dirty="0" smtClean="0">
                <a:solidFill>
                  <a:schemeClr val="bg1"/>
                </a:solidFill>
                <a:latin typeface="+mj-lt"/>
              </a:rPr>
              <a:t>:</a:t>
            </a:r>
          </a:p>
          <a:p>
            <a:r>
              <a:rPr lang="fr-FR" sz="7200" dirty="0" smtClean="0">
                <a:solidFill>
                  <a:schemeClr val="bg1"/>
                </a:solidFill>
                <a:latin typeface="+mj-lt"/>
              </a:rPr>
              <a:t>Pour exemple, les matériaux extraits pour la gare St Charles à Marseille, représenteront selon la SNCF, un volume total d’environ 800 000 m3. Or le tunnel entre Le Beausset et Toulon mesure 11Km…….et dans son dossier la SNCF chiffre les déblais à +/- 160 000 m3/km et les remblais à +/- 60 000m3/km</a:t>
            </a:r>
          </a:p>
          <a:p>
            <a:r>
              <a:rPr lang="fr-FR" sz="7200" dirty="0" smtClean="0">
                <a:solidFill>
                  <a:schemeClr val="bg1"/>
                </a:solidFill>
                <a:latin typeface="+mj-lt"/>
              </a:rPr>
              <a:t>    	                              </a:t>
            </a:r>
          </a:p>
          <a:p>
            <a:r>
              <a:rPr lang="fr-FR" sz="7200" dirty="0" smtClean="0">
                <a:solidFill>
                  <a:schemeClr val="bg1"/>
                </a:solidFill>
                <a:latin typeface="+mj-lt"/>
              </a:rPr>
              <a:t> </a:t>
            </a:r>
          </a:p>
          <a:p>
            <a:r>
              <a:rPr lang="fr-FR" sz="4800" b="1" dirty="0" smtClean="0">
                <a:solidFill>
                  <a:schemeClr val="bg1"/>
                </a:solidFill>
                <a:latin typeface="+mj-lt"/>
              </a:rPr>
              <a:t>5</a:t>
            </a:r>
            <a:r>
              <a:rPr lang="fr-FR" sz="2000" b="1" i="1" dirty="0" smtClean="0">
                <a:solidFill>
                  <a:schemeClr val="bg1"/>
                </a:solidFill>
              </a:rPr>
              <a:t>	</a:t>
            </a:r>
            <a:endParaRPr lang="fr-FR" dirty="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27</a:t>
            </a:fld>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LE PROJET CARNOULES -GARDANNE</a:t>
            </a:r>
            <a:endParaRPr lang="fr-FR" dirty="0">
              <a:solidFill>
                <a:srgbClr val="FFC000"/>
              </a:solidFill>
            </a:endParaRPr>
          </a:p>
        </p:txBody>
      </p:sp>
      <p:sp>
        <p:nvSpPr>
          <p:cNvPr id="3" name="Espace réservé du contenu 2"/>
          <p:cNvSpPr>
            <a:spLocks noGrp="1"/>
          </p:cNvSpPr>
          <p:nvPr>
            <p:ph idx="1"/>
          </p:nvPr>
        </p:nvSpPr>
        <p:spPr>
          <a:solidFill>
            <a:schemeClr val="tx1">
              <a:lumMod val="75000"/>
            </a:schemeClr>
          </a:solidFill>
        </p:spPr>
        <p:txBody>
          <a:bodyPr>
            <a:normAutofit/>
          </a:bodyPr>
          <a:lstStyle/>
          <a:p>
            <a:r>
              <a:rPr lang="fr-FR" sz="1800" dirty="0" smtClean="0">
                <a:solidFill>
                  <a:schemeClr val="bg1"/>
                </a:solidFill>
                <a:latin typeface="+mj-lt"/>
              </a:rPr>
              <a:t>Cette ligne concerne un bassin de vie de plus de 200.000 habitants, en manque de liaison avec le réseau Grandes Lignes ( Pour exemple, la Provence Verte  compte 100 515 habitants et la </a:t>
            </a:r>
            <a:r>
              <a:rPr lang="fr-FR" sz="1800" dirty="0" err="1" smtClean="0">
                <a:solidFill>
                  <a:schemeClr val="bg1"/>
                </a:solidFill>
                <a:latin typeface="+mj-lt"/>
              </a:rPr>
              <a:t>Dracénie</a:t>
            </a:r>
            <a:r>
              <a:rPr lang="fr-FR" sz="1800" dirty="0" smtClean="0">
                <a:solidFill>
                  <a:schemeClr val="bg1"/>
                </a:solidFill>
                <a:latin typeface="+mj-lt"/>
              </a:rPr>
              <a:t>, 110 019 habitants) et la population augmente chaque année.  </a:t>
            </a:r>
          </a:p>
          <a:p>
            <a:r>
              <a:rPr lang="fr-FR" sz="1800" dirty="0" smtClean="0">
                <a:solidFill>
                  <a:schemeClr val="bg1"/>
                </a:solidFill>
                <a:latin typeface="+mj-lt"/>
              </a:rPr>
              <a:t>De nombreuses zones industrielle, pour exemple, celle de Rousset, comporte 225 établissements sur 246 Ha et emploie environ  7 000 personnes. </a:t>
            </a:r>
          </a:p>
          <a:p>
            <a:r>
              <a:rPr lang="fr-FR" sz="1800" dirty="0" smtClean="0">
                <a:solidFill>
                  <a:schemeClr val="bg1"/>
                </a:solidFill>
                <a:latin typeface="+mj-lt"/>
              </a:rPr>
              <a:t>Sans compter les personnes travaillant à Marseille, Gardanne ou Aix en Provence et habitant sur le Var</a:t>
            </a:r>
          </a:p>
          <a:p>
            <a:r>
              <a:rPr lang="fr-FR" sz="1800" dirty="0" smtClean="0">
                <a:solidFill>
                  <a:schemeClr val="bg1"/>
                </a:solidFill>
                <a:latin typeface="+mj-lt"/>
              </a:rPr>
              <a:t>Plus 38 000 véhicules en </a:t>
            </a:r>
            <a:r>
              <a:rPr lang="fr-FR" sz="1800" b="1" u="sng" dirty="0" smtClean="0">
                <a:solidFill>
                  <a:schemeClr val="bg1"/>
                </a:solidFill>
                <a:latin typeface="+mj-lt"/>
              </a:rPr>
              <a:t>2002</a:t>
            </a:r>
            <a:r>
              <a:rPr lang="fr-FR" sz="1800" dirty="0" smtClean="0">
                <a:solidFill>
                  <a:schemeClr val="bg1"/>
                </a:solidFill>
                <a:latin typeface="+mj-lt"/>
              </a:rPr>
              <a:t> sur l’autoroute à St Maximin , d’après une étude de la SNCF en 2004 , avec une prévision de 54 000 véhicules jour en 2020.</a:t>
            </a:r>
          </a:p>
          <a:p>
            <a:r>
              <a:rPr lang="fr-FR" sz="1800" dirty="0" smtClean="0">
                <a:solidFill>
                  <a:schemeClr val="bg1"/>
                </a:solidFill>
                <a:latin typeface="+mj-lt"/>
              </a:rPr>
              <a:t>S</a:t>
            </a:r>
            <a:r>
              <a:rPr lang="fr-FR" sz="1800" smtClean="0">
                <a:solidFill>
                  <a:schemeClr val="bg1"/>
                </a:solidFill>
                <a:latin typeface="+mj-lt"/>
              </a:rPr>
              <a:t>on </a:t>
            </a:r>
            <a:r>
              <a:rPr lang="fr-FR" sz="1800" dirty="0" smtClean="0">
                <a:solidFill>
                  <a:schemeClr val="bg1"/>
                </a:solidFill>
                <a:latin typeface="+mj-lt"/>
              </a:rPr>
              <a:t>coût moins élevée que la ligne nouvelle(610M€)</a:t>
            </a:r>
          </a:p>
          <a:p>
            <a:r>
              <a:rPr lang="fr-FR" sz="1800" dirty="0" smtClean="0">
                <a:solidFill>
                  <a:schemeClr val="bg1"/>
                </a:solidFill>
                <a:latin typeface="+mj-lt"/>
              </a:rPr>
              <a:t> La durée des travaux annoncée est de 3 ans et non 30 ans pour la LNPCA</a:t>
            </a:r>
          </a:p>
          <a:p>
            <a:pPr>
              <a:buNone/>
            </a:pPr>
            <a:endParaRPr lang="fr-FR" sz="1800" dirty="0" smtClean="0"/>
          </a:p>
          <a:p>
            <a:endParaRPr lang="fr-FR" sz="1800" dirty="0">
              <a:latin typeface="+mj-lt"/>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28</a:t>
            </a:fld>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Présentation du Conseil d’administration</a:t>
            </a:r>
            <a:endParaRPr lang="fr-FR" dirty="0">
              <a:solidFill>
                <a:srgbClr val="FFC000"/>
              </a:solidFill>
            </a:endParaRPr>
          </a:p>
        </p:txBody>
      </p:sp>
      <p:sp>
        <p:nvSpPr>
          <p:cNvPr id="3" name="Espace réservé du contenu 2"/>
          <p:cNvSpPr>
            <a:spLocks noGrp="1"/>
          </p:cNvSpPr>
          <p:nvPr>
            <p:ph idx="1"/>
          </p:nvPr>
        </p:nvSpPr>
        <p:spPr>
          <a:xfrm>
            <a:off x="457200" y="1340768"/>
            <a:ext cx="8229600" cy="4968592"/>
          </a:xfrm>
        </p:spPr>
        <p:txBody>
          <a:bodyPr>
            <a:normAutofit fontScale="77500" lnSpcReduction="20000"/>
          </a:bodyPr>
          <a:lstStyle/>
          <a:p>
            <a:pPr>
              <a:buNone/>
            </a:pPr>
            <a:r>
              <a:rPr lang="fr-FR" b="1" dirty="0" smtClean="0">
                <a:solidFill>
                  <a:schemeClr val="bg1"/>
                </a:solidFill>
              </a:rPr>
              <a:t>Didier CADE</a:t>
            </a:r>
            <a:r>
              <a:rPr lang="fr-FR" dirty="0" smtClean="0">
                <a:solidFill>
                  <a:schemeClr val="bg1"/>
                </a:solidFill>
              </a:rPr>
              <a:t>: Président, représentant le Moulin de La Roque</a:t>
            </a:r>
          </a:p>
          <a:p>
            <a:pPr>
              <a:buNone/>
            </a:pPr>
            <a:r>
              <a:rPr lang="fr-FR" b="1" dirty="0" smtClean="0">
                <a:solidFill>
                  <a:schemeClr val="bg1"/>
                </a:solidFill>
              </a:rPr>
              <a:t>Claude </a:t>
            </a:r>
            <a:r>
              <a:rPr lang="fr-FR" b="1" dirty="0" smtClean="0">
                <a:solidFill>
                  <a:schemeClr val="bg1"/>
                </a:solidFill>
              </a:rPr>
              <a:t> </a:t>
            </a:r>
            <a:r>
              <a:rPr lang="fr-FR" b="1" dirty="0" smtClean="0">
                <a:solidFill>
                  <a:schemeClr val="bg1"/>
                </a:solidFill>
              </a:rPr>
              <a:t>BUISSON</a:t>
            </a:r>
            <a:r>
              <a:rPr lang="fr-FR" dirty="0" smtClean="0">
                <a:solidFill>
                  <a:schemeClr val="bg1"/>
                </a:solidFill>
              </a:rPr>
              <a:t>: </a:t>
            </a:r>
            <a:r>
              <a:rPr lang="fr-FR" dirty="0" smtClean="0">
                <a:solidFill>
                  <a:schemeClr val="bg1"/>
                </a:solidFill>
              </a:rPr>
              <a:t>Vice président</a:t>
            </a:r>
          </a:p>
          <a:p>
            <a:pPr>
              <a:buNone/>
            </a:pPr>
            <a:r>
              <a:rPr lang="fr-FR" b="1" dirty="0" smtClean="0">
                <a:solidFill>
                  <a:schemeClr val="bg1"/>
                </a:solidFill>
              </a:rPr>
              <a:t>Thierry </a:t>
            </a:r>
            <a:r>
              <a:rPr lang="fr-FR" b="1" dirty="0" smtClean="0">
                <a:solidFill>
                  <a:schemeClr val="bg1"/>
                </a:solidFill>
              </a:rPr>
              <a:t>DUBOIS</a:t>
            </a:r>
            <a:r>
              <a:rPr lang="fr-FR" dirty="0" smtClean="0">
                <a:solidFill>
                  <a:schemeClr val="bg1"/>
                </a:solidFill>
              </a:rPr>
              <a:t>: </a:t>
            </a:r>
            <a:r>
              <a:rPr lang="fr-FR" dirty="0" smtClean="0">
                <a:solidFill>
                  <a:schemeClr val="bg1"/>
                </a:solidFill>
              </a:rPr>
              <a:t>secrétaire</a:t>
            </a:r>
          </a:p>
          <a:p>
            <a:pPr>
              <a:buNone/>
            </a:pPr>
            <a:r>
              <a:rPr lang="fr-FR" b="1" dirty="0" err="1" smtClean="0">
                <a:solidFill>
                  <a:schemeClr val="bg1"/>
                </a:solidFill>
              </a:rPr>
              <a:t>Edel</a:t>
            </a:r>
            <a:r>
              <a:rPr lang="fr-FR" b="1" dirty="0" smtClean="0">
                <a:solidFill>
                  <a:schemeClr val="bg1"/>
                </a:solidFill>
              </a:rPr>
              <a:t> </a:t>
            </a:r>
            <a:r>
              <a:rPr lang="fr-FR" b="1" dirty="0" smtClean="0">
                <a:solidFill>
                  <a:schemeClr val="bg1"/>
                </a:solidFill>
              </a:rPr>
              <a:t>MELIN</a:t>
            </a:r>
            <a:r>
              <a:rPr lang="fr-FR" dirty="0" smtClean="0">
                <a:solidFill>
                  <a:schemeClr val="bg1"/>
                </a:solidFill>
              </a:rPr>
              <a:t>: </a:t>
            </a:r>
            <a:r>
              <a:rPr lang="fr-FR" dirty="0" smtClean="0">
                <a:solidFill>
                  <a:schemeClr val="bg1"/>
                </a:solidFill>
              </a:rPr>
              <a:t>Trésorière repésentant le CIL Les Beaussétans de la Couchoua</a:t>
            </a:r>
          </a:p>
          <a:p>
            <a:pPr>
              <a:buNone/>
            </a:pPr>
            <a:r>
              <a:rPr lang="fr-FR" dirty="0" smtClean="0">
                <a:solidFill>
                  <a:schemeClr val="bg1"/>
                </a:solidFill>
              </a:rPr>
              <a:t> </a:t>
            </a:r>
            <a:r>
              <a:rPr lang="fr-FR" b="1" dirty="0" smtClean="0">
                <a:solidFill>
                  <a:schemeClr val="bg1"/>
                </a:solidFill>
              </a:rPr>
              <a:t>Agnès </a:t>
            </a:r>
            <a:r>
              <a:rPr lang="fr-FR" b="1" dirty="0" smtClean="0">
                <a:solidFill>
                  <a:schemeClr val="bg1"/>
                </a:solidFill>
              </a:rPr>
              <a:t>CHIDAINE</a:t>
            </a:r>
            <a:endParaRPr lang="fr-FR" b="1" dirty="0" smtClean="0">
              <a:solidFill>
                <a:schemeClr val="bg1"/>
              </a:solidFill>
            </a:endParaRPr>
          </a:p>
          <a:p>
            <a:pPr>
              <a:buNone/>
            </a:pPr>
            <a:r>
              <a:rPr lang="fr-FR" b="1" dirty="0" smtClean="0">
                <a:solidFill>
                  <a:schemeClr val="bg1"/>
                </a:solidFill>
              </a:rPr>
              <a:t>Irène </a:t>
            </a:r>
            <a:r>
              <a:rPr lang="fr-FR" b="1" dirty="0" smtClean="0">
                <a:solidFill>
                  <a:schemeClr val="bg1"/>
                </a:solidFill>
              </a:rPr>
              <a:t>TAUTIL </a:t>
            </a:r>
            <a:r>
              <a:rPr lang="fr-FR" dirty="0" smtClean="0">
                <a:solidFill>
                  <a:schemeClr val="bg1"/>
                </a:solidFill>
              </a:rPr>
              <a:t>représentant ATTAC VAR</a:t>
            </a:r>
          </a:p>
          <a:p>
            <a:pPr>
              <a:buNone/>
            </a:pPr>
            <a:r>
              <a:rPr lang="fr-FR" b="1" dirty="0" smtClean="0">
                <a:solidFill>
                  <a:schemeClr val="bg1"/>
                </a:solidFill>
              </a:rPr>
              <a:t>Jean </a:t>
            </a:r>
            <a:r>
              <a:rPr lang="fr-FR" b="1" dirty="0" smtClean="0">
                <a:solidFill>
                  <a:schemeClr val="bg1"/>
                </a:solidFill>
              </a:rPr>
              <a:t>CARRE</a:t>
            </a:r>
            <a:endParaRPr lang="fr-FR" b="1" dirty="0" smtClean="0">
              <a:solidFill>
                <a:schemeClr val="bg1"/>
              </a:solidFill>
            </a:endParaRPr>
          </a:p>
          <a:p>
            <a:pPr>
              <a:buNone/>
            </a:pPr>
            <a:r>
              <a:rPr lang="fr-FR" b="1" dirty="0" smtClean="0">
                <a:solidFill>
                  <a:schemeClr val="bg1"/>
                </a:solidFill>
              </a:rPr>
              <a:t>Philippe </a:t>
            </a:r>
            <a:r>
              <a:rPr lang="fr-FR" b="1" dirty="0" smtClean="0">
                <a:solidFill>
                  <a:schemeClr val="bg1"/>
                </a:solidFill>
              </a:rPr>
              <a:t>MOUFTIER</a:t>
            </a:r>
            <a:r>
              <a:rPr lang="fr-FR" dirty="0" smtClean="0">
                <a:solidFill>
                  <a:schemeClr val="bg1"/>
                </a:solidFill>
              </a:rPr>
              <a:t>  </a:t>
            </a:r>
            <a:r>
              <a:rPr lang="fr-FR" dirty="0" smtClean="0">
                <a:solidFill>
                  <a:schemeClr val="bg1"/>
                </a:solidFill>
              </a:rPr>
              <a:t>représentant Arc en Ciel</a:t>
            </a:r>
          </a:p>
          <a:p>
            <a:pPr>
              <a:buNone/>
            </a:pPr>
            <a:r>
              <a:rPr lang="fr-FR" b="1" dirty="0" smtClean="0">
                <a:solidFill>
                  <a:schemeClr val="bg1"/>
                </a:solidFill>
              </a:rPr>
              <a:t>Yves </a:t>
            </a:r>
            <a:r>
              <a:rPr lang="fr-FR" b="1" dirty="0" smtClean="0">
                <a:solidFill>
                  <a:schemeClr val="bg1"/>
                </a:solidFill>
              </a:rPr>
              <a:t>JESTIN</a:t>
            </a:r>
            <a:endParaRPr lang="fr-FR" b="1" dirty="0" smtClean="0">
              <a:solidFill>
                <a:schemeClr val="bg1"/>
              </a:solidFill>
            </a:endParaRPr>
          </a:p>
          <a:p>
            <a:pPr>
              <a:buNone/>
            </a:pPr>
            <a:r>
              <a:rPr lang="fr-FR" b="1" dirty="0" smtClean="0">
                <a:solidFill>
                  <a:schemeClr val="bg1"/>
                </a:solidFill>
              </a:rPr>
              <a:t>Gérard </a:t>
            </a:r>
            <a:r>
              <a:rPr lang="fr-FR" b="1" dirty="0" smtClean="0">
                <a:solidFill>
                  <a:schemeClr val="bg1"/>
                </a:solidFill>
              </a:rPr>
              <a:t>TAUTIL </a:t>
            </a:r>
            <a:r>
              <a:rPr lang="fr-FR" dirty="0" smtClean="0">
                <a:solidFill>
                  <a:schemeClr val="bg1"/>
                </a:solidFill>
              </a:rPr>
              <a:t>représentant le Parti Occitan</a:t>
            </a:r>
          </a:p>
          <a:p>
            <a:pPr>
              <a:buNone/>
            </a:pPr>
            <a:r>
              <a:rPr lang="fr-FR" b="1" dirty="0" smtClean="0">
                <a:solidFill>
                  <a:schemeClr val="bg1"/>
                </a:solidFill>
              </a:rPr>
              <a:t>Georges </a:t>
            </a:r>
            <a:r>
              <a:rPr lang="fr-FR" b="1" dirty="0" smtClean="0">
                <a:solidFill>
                  <a:schemeClr val="bg1"/>
                </a:solidFill>
              </a:rPr>
              <a:t>TUA </a:t>
            </a:r>
            <a:r>
              <a:rPr lang="fr-FR" dirty="0" smtClean="0">
                <a:solidFill>
                  <a:schemeClr val="bg1"/>
                </a:solidFill>
              </a:rPr>
              <a:t>représentant l’ADEE</a:t>
            </a:r>
          </a:p>
          <a:p>
            <a:pPr>
              <a:buNone/>
            </a:pPr>
            <a:r>
              <a:rPr lang="fr-FR" b="1" dirty="0" smtClean="0">
                <a:solidFill>
                  <a:schemeClr val="bg1"/>
                </a:solidFill>
              </a:rPr>
              <a:t>Béatrice </a:t>
            </a:r>
            <a:r>
              <a:rPr lang="fr-FR" b="1" dirty="0" smtClean="0">
                <a:solidFill>
                  <a:schemeClr val="bg1"/>
                </a:solidFill>
              </a:rPr>
              <a:t>LE BOUCHER</a:t>
            </a:r>
            <a:endParaRPr lang="fr-FR" b="1" dirty="0" smtClean="0">
              <a:solidFill>
                <a:schemeClr val="bg1"/>
              </a:solidFill>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ASSOCIATIONS NOUS SOUTENANT</a:t>
            </a:r>
            <a:endParaRPr lang="fr-FR" dirty="0">
              <a:solidFill>
                <a:srgbClr val="FFC000"/>
              </a:solidFill>
            </a:endParaRPr>
          </a:p>
        </p:txBody>
      </p:sp>
      <p:sp>
        <p:nvSpPr>
          <p:cNvPr id="3" name="Espace réservé du contenu 2"/>
          <p:cNvSpPr>
            <a:spLocks noGrp="1"/>
          </p:cNvSpPr>
          <p:nvPr>
            <p:ph idx="1"/>
          </p:nvPr>
        </p:nvSpPr>
        <p:spPr/>
        <p:txBody>
          <a:bodyPr>
            <a:noAutofit/>
          </a:bodyPr>
          <a:lstStyle/>
          <a:p>
            <a:pPr>
              <a:buNone/>
            </a:pPr>
            <a:r>
              <a:rPr lang="fr-FR" sz="1200" dirty="0" smtClean="0">
                <a:solidFill>
                  <a:schemeClr val="bg1"/>
                </a:solidFill>
              </a:rPr>
              <a:t>        - </a:t>
            </a:r>
            <a:r>
              <a:rPr lang="fr-FR" sz="1400" b="1" dirty="0" smtClean="0">
                <a:solidFill>
                  <a:schemeClr val="bg1"/>
                </a:solidFill>
              </a:rPr>
              <a:t>ADEE</a:t>
            </a:r>
          </a:p>
          <a:p>
            <a:pPr>
              <a:buNone/>
            </a:pPr>
            <a:r>
              <a:rPr lang="fr-FR" sz="1400" b="1" dirty="0" smtClean="0">
                <a:solidFill>
                  <a:schemeClr val="bg1"/>
                </a:solidFill>
              </a:rPr>
              <a:t>        - ARCADE</a:t>
            </a:r>
          </a:p>
          <a:p>
            <a:pPr>
              <a:buNone/>
            </a:pPr>
            <a:r>
              <a:rPr lang="fr-FR" sz="1400" b="1" dirty="0" smtClean="0">
                <a:solidFill>
                  <a:schemeClr val="bg1"/>
                </a:solidFill>
              </a:rPr>
              <a:t>        - Arc en Ciel</a:t>
            </a:r>
          </a:p>
          <a:p>
            <a:pPr>
              <a:buNone/>
            </a:pPr>
            <a:r>
              <a:rPr lang="fr-FR" sz="1400" b="1" dirty="0" smtClean="0">
                <a:solidFill>
                  <a:schemeClr val="bg1"/>
                </a:solidFill>
              </a:rPr>
              <a:t>         -Association Forts ensemble </a:t>
            </a:r>
          </a:p>
          <a:p>
            <a:pPr>
              <a:buNone/>
            </a:pPr>
            <a:r>
              <a:rPr lang="fr-FR" sz="1400" b="1" dirty="0" smtClean="0">
                <a:solidFill>
                  <a:schemeClr val="bg1"/>
                </a:solidFill>
              </a:rPr>
              <a:t>        - Association Ouest </a:t>
            </a:r>
            <a:r>
              <a:rPr lang="fr-FR" sz="1400" b="1" dirty="0" err="1" smtClean="0">
                <a:solidFill>
                  <a:schemeClr val="bg1"/>
                </a:solidFill>
              </a:rPr>
              <a:t>Cadière</a:t>
            </a:r>
            <a:endParaRPr lang="fr-FR" sz="1400" b="1" dirty="0" smtClean="0">
              <a:solidFill>
                <a:schemeClr val="bg1"/>
              </a:solidFill>
            </a:endParaRPr>
          </a:p>
          <a:p>
            <a:pPr>
              <a:buNone/>
            </a:pPr>
            <a:r>
              <a:rPr lang="fr-FR" sz="1400" b="1" dirty="0" smtClean="0">
                <a:solidFill>
                  <a:schemeClr val="bg1"/>
                </a:solidFill>
              </a:rPr>
              <a:t>         -Association Les Vins de Bandol</a:t>
            </a:r>
          </a:p>
          <a:p>
            <a:pPr>
              <a:buNone/>
            </a:pPr>
            <a:r>
              <a:rPr lang="fr-FR" sz="1400" b="1" dirty="0" smtClean="0">
                <a:solidFill>
                  <a:schemeClr val="bg1"/>
                </a:solidFill>
              </a:rPr>
              <a:t>         -ATTAC VAR</a:t>
            </a:r>
          </a:p>
          <a:p>
            <a:pPr>
              <a:buNone/>
            </a:pPr>
            <a:r>
              <a:rPr lang="fr-FR" sz="1400" b="1" dirty="0" smtClean="0">
                <a:solidFill>
                  <a:schemeClr val="bg1"/>
                </a:solidFill>
              </a:rPr>
              <a:t>        - </a:t>
            </a:r>
            <a:r>
              <a:rPr lang="fr-FR" sz="1400" b="1" dirty="0" err="1" smtClean="0">
                <a:solidFill>
                  <a:schemeClr val="bg1"/>
                </a:solidFill>
              </a:rPr>
              <a:t>Castellet</a:t>
            </a:r>
            <a:r>
              <a:rPr lang="fr-FR" sz="1400" b="1" dirty="0" smtClean="0">
                <a:solidFill>
                  <a:schemeClr val="bg1"/>
                </a:solidFill>
              </a:rPr>
              <a:t> Plus</a:t>
            </a:r>
          </a:p>
          <a:p>
            <a:pPr>
              <a:buNone/>
            </a:pPr>
            <a:r>
              <a:rPr lang="fr-FR" sz="1400" b="1" dirty="0" smtClean="0">
                <a:solidFill>
                  <a:schemeClr val="bg1"/>
                </a:solidFill>
              </a:rPr>
              <a:t>        - CIL Les </a:t>
            </a:r>
            <a:r>
              <a:rPr lang="fr-FR" sz="1400" b="1" dirty="0" err="1" smtClean="0">
                <a:solidFill>
                  <a:schemeClr val="bg1"/>
                </a:solidFill>
              </a:rPr>
              <a:t>Beaussetans</a:t>
            </a:r>
            <a:r>
              <a:rPr lang="fr-FR" sz="1400" b="1" dirty="0" smtClean="0">
                <a:solidFill>
                  <a:schemeClr val="bg1"/>
                </a:solidFill>
              </a:rPr>
              <a:t> de la </a:t>
            </a:r>
            <a:r>
              <a:rPr lang="fr-FR" sz="1400" b="1" dirty="0" err="1" smtClean="0">
                <a:solidFill>
                  <a:schemeClr val="bg1"/>
                </a:solidFill>
              </a:rPr>
              <a:t>Couchoua</a:t>
            </a:r>
            <a:endParaRPr lang="fr-FR" sz="1400" b="1" dirty="0" smtClean="0">
              <a:solidFill>
                <a:schemeClr val="bg1"/>
              </a:solidFill>
            </a:endParaRPr>
          </a:p>
          <a:p>
            <a:pPr>
              <a:buNone/>
            </a:pPr>
            <a:r>
              <a:rPr lang="fr-FR" sz="1400" b="1" dirty="0" smtClean="0">
                <a:solidFill>
                  <a:schemeClr val="bg1"/>
                </a:solidFill>
              </a:rPr>
              <a:t>         - CIQ LE DEFENDS </a:t>
            </a:r>
          </a:p>
          <a:p>
            <a:pPr>
              <a:buNone/>
            </a:pPr>
            <a:r>
              <a:rPr lang="fr-FR" sz="1400" b="1" dirty="0" smtClean="0">
                <a:solidFill>
                  <a:schemeClr val="bg1"/>
                </a:solidFill>
              </a:rPr>
              <a:t>         - CIL Ouest Beausset </a:t>
            </a:r>
          </a:p>
          <a:p>
            <a:pPr>
              <a:buNone/>
            </a:pPr>
            <a:r>
              <a:rPr lang="fr-FR" sz="1400" b="1" dirty="0" smtClean="0">
                <a:solidFill>
                  <a:schemeClr val="bg1"/>
                </a:solidFill>
              </a:rPr>
              <a:t>        -  Collectif du 19 mai</a:t>
            </a:r>
          </a:p>
          <a:p>
            <a:pPr>
              <a:buNone/>
            </a:pPr>
            <a:r>
              <a:rPr lang="fr-FR" sz="1400" b="1" dirty="0" smtClean="0">
                <a:solidFill>
                  <a:schemeClr val="bg1"/>
                </a:solidFill>
              </a:rPr>
              <a:t>          - CIQ Le Défends Signes Environnement</a:t>
            </a:r>
          </a:p>
          <a:p>
            <a:pPr>
              <a:buNone/>
            </a:pPr>
            <a:r>
              <a:rPr lang="fr-FR" sz="1400" b="1" dirty="0" smtClean="0">
                <a:solidFill>
                  <a:schemeClr val="bg1"/>
                </a:solidFill>
              </a:rPr>
              <a:t>          - Coopérative vinicole de la </a:t>
            </a:r>
            <a:r>
              <a:rPr lang="fr-FR" sz="1400" b="1" dirty="0" err="1" smtClean="0">
                <a:solidFill>
                  <a:schemeClr val="bg1"/>
                </a:solidFill>
              </a:rPr>
              <a:t>Cadierenne</a:t>
            </a:r>
            <a:endParaRPr lang="fr-FR" sz="1400" b="1" dirty="0" smtClean="0">
              <a:solidFill>
                <a:schemeClr val="bg1"/>
              </a:solidFill>
            </a:endParaRPr>
          </a:p>
          <a:p>
            <a:pPr>
              <a:buNone/>
            </a:pPr>
            <a:r>
              <a:rPr lang="fr-FR" sz="1400" b="1" dirty="0" smtClean="0">
                <a:solidFill>
                  <a:schemeClr val="bg1"/>
                </a:solidFill>
              </a:rPr>
              <a:t>          - Europe Ecologie les Verts</a:t>
            </a:r>
          </a:p>
          <a:p>
            <a:pPr>
              <a:buNone/>
            </a:pPr>
            <a:r>
              <a:rPr lang="fr-FR" sz="1400" b="1" dirty="0" smtClean="0">
                <a:solidFill>
                  <a:schemeClr val="bg1"/>
                </a:solidFill>
              </a:rPr>
              <a:t>          - Moulin de la Roque </a:t>
            </a:r>
          </a:p>
          <a:p>
            <a:pPr>
              <a:buNone/>
            </a:pPr>
            <a:r>
              <a:rPr lang="fr-FR" sz="1400" b="1" dirty="0" smtClean="0">
                <a:solidFill>
                  <a:schemeClr val="bg1"/>
                </a:solidFill>
              </a:rPr>
              <a:t>          - Muraille Longue</a:t>
            </a:r>
          </a:p>
          <a:p>
            <a:pPr>
              <a:buNone/>
            </a:pPr>
            <a:r>
              <a:rPr lang="fr-FR" sz="1400" b="1" dirty="0" smtClean="0">
                <a:solidFill>
                  <a:schemeClr val="bg1"/>
                </a:solidFill>
              </a:rPr>
              <a:t>          - Parti occitan </a:t>
            </a:r>
          </a:p>
          <a:p>
            <a:pPr>
              <a:buNone/>
            </a:pPr>
            <a:r>
              <a:rPr lang="fr-FR" sz="1400" b="1" dirty="0" smtClean="0">
                <a:solidFill>
                  <a:schemeClr val="bg1"/>
                </a:solidFill>
              </a:rPr>
              <a:t>          - Société de chasse la Castellane </a:t>
            </a: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7920880" cy="936104"/>
          </a:xfrm>
          <a:noFill/>
        </p:spPr>
        <p:txBody>
          <a:bodyPr>
            <a:normAutofit fontScale="90000"/>
          </a:bodyPr>
          <a:lstStyle/>
          <a:p>
            <a:pPr algn="ctr"/>
            <a:r>
              <a:rPr lang="fr-FR" sz="3200" dirty="0" smtClean="0">
                <a:solidFill>
                  <a:srgbClr val="FFC000"/>
                </a:solidFill>
              </a:rPr>
              <a:t>RAPPORT MORAL ET RAPPORT D’ACTIVITE 2019</a:t>
            </a:r>
            <a:endParaRPr lang="fr-FR" sz="3200" dirty="0">
              <a:solidFill>
                <a:srgbClr val="FFC000"/>
              </a:solidFill>
            </a:endParaRPr>
          </a:p>
        </p:txBody>
      </p:sp>
      <p:sp>
        <p:nvSpPr>
          <p:cNvPr id="3" name="Espace réservé du contenu 2"/>
          <p:cNvSpPr>
            <a:spLocks noGrp="1"/>
          </p:cNvSpPr>
          <p:nvPr>
            <p:ph idx="1"/>
          </p:nvPr>
        </p:nvSpPr>
        <p:spPr>
          <a:xfrm>
            <a:off x="457200" y="1124744"/>
            <a:ext cx="8075240" cy="6768752"/>
          </a:xfrm>
        </p:spPr>
        <p:txBody>
          <a:bodyPr>
            <a:noAutofit/>
          </a:bodyPr>
          <a:lstStyle/>
          <a:p>
            <a:pPr algn="just">
              <a:buNone/>
            </a:pPr>
            <a:r>
              <a:rPr lang="fr-FR" sz="1800" b="1" dirty="0" smtClean="0">
                <a:solidFill>
                  <a:schemeClr val="bg1"/>
                </a:solidFill>
              </a:rPr>
              <a:t>       </a:t>
            </a:r>
          </a:p>
          <a:p>
            <a:pPr algn="just">
              <a:buNone/>
            </a:pPr>
            <a:r>
              <a:rPr lang="fr-FR" sz="2000" b="1" dirty="0" smtClean="0">
                <a:solidFill>
                  <a:schemeClr val="bg1"/>
                </a:solidFill>
              </a:rPr>
              <a:t>    * Réunions du Conseil d’Administration</a:t>
            </a:r>
          </a:p>
          <a:p>
            <a:pPr algn="just">
              <a:buNone/>
            </a:pPr>
            <a:r>
              <a:rPr lang="fr-FR" sz="2000" b="1" dirty="0" smtClean="0">
                <a:solidFill>
                  <a:schemeClr val="bg1"/>
                </a:solidFill>
              </a:rPr>
              <a:t>    * Communiqués de </a:t>
            </a:r>
            <a:r>
              <a:rPr lang="fr-FR" sz="2000" b="1" dirty="0" smtClean="0">
                <a:solidFill>
                  <a:schemeClr val="bg1"/>
                </a:solidFill>
              </a:rPr>
              <a:t>presse</a:t>
            </a:r>
            <a:endParaRPr lang="fr-FR" sz="2000" b="1" dirty="0" smtClean="0">
              <a:solidFill>
                <a:schemeClr val="bg1"/>
              </a:solidFill>
            </a:endParaRPr>
          </a:p>
          <a:p>
            <a:pPr algn="just">
              <a:buNone/>
            </a:pPr>
            <a:r>
              <a:rPr lang="fr-FR" sz="2000" b="1" dirty="0" smtClean="0">
                <a:solidFill>
                  <a:schemeClr val="bg1"/>
                </a:solidFill>
              </a:rPr>
              <a:t>    * Courriers divers:</a:t>
            </a:r>
          </a:p>
          <a:p>
            <a:pPr algn="just">
              <a:buNone/>
            </a:pPr>
            <a:r>
              <a:rPr lang="fr-FR" sz="2000" b="1" dirty="0" smtClean="0">
                <a:solidFill>
                  <a:schemeClr val="bg1"/>
                </a:solidFill>
              </a:rPr>
              <a:t>      -  aux députés et sénateurs des Bouches du Rhône, du Var et des Alpes Maritimes leur demandant de déposer un amendement contre la ligne nouvelle, lors du vote de la loi sur la mobilité</a:t>
            </a:r>
          </a:p>
          <a:p>
            <a:pPr algn="just">
              <a:buNone/>
            </a:pPr>
            <a:r>
              <a:rPr lang="fr-FR" sz="2000" b="1" dirty="0" smtClean="0">
                <a:solidFill>
                  <a:schemeClr val="bg1"/>
                </a:solidFill>
              </a:rPr>
              <a:t>        - au gouvernement, aux présidents des collectivités finançant les études,</a:t>
            </a:r>
          </a:p>
          <a:p>
            <a:pPr algn="just">
              <a:buNone/>
            </a:pPr>
            <a:r>
              <a:rPr lang="fr-FR" sz="2000" b="1" dirty="0" smtClean="0">
                <a:solidFill>
                  <a:schemeClr val="bg1"/>
                </a:solidFill>
              </a:rPr>
              <a:t>      - Aux maires de la Communauté d’agglomération Sud Sainte Baume, suite à la motion votée par les financeurs et au courrier de Monsieur Muselier, leur demandant leur soutien</a:t>
            </a:r>
          </a:p>
          <a:p>
            <a:pPr algn="just">
              <a:buNone/>
            </a:pPr>
            <a:r>
              <a:rPr lang="fr-FR" sz="2000" b="1" dirty="0" smtClean="0">
                <a:solidFill>
                  <a:schemeClr val="bg1"/>
                </a:solidFill>
              </a:rPr>
              <a:t>    * mise à jour du site internet, informations par mail auprès des adhérents, des sympathisants</a:t>
            </a:r>
          </a:p>
          <a:p>
            <a:pPr algn="just">
              <a:buNone/>
            </a:pPr>
            <a:r>
              <a:rPr lang="fr-FR" sz="2000" b="1" dirty="0" smtClean="0">
                <a:solidFill>
                  <a:schemeClr val="bg1"/>
                </a:solidFill>
              </a:rPr>
              <a:t>       * Participation à certaines manifestations ou réunions SNCF</a:t>
            </a:r>
          </a:p>
          <a:p>
            <a:pPr algn="just">
              <a:buNone/>
            </a:pPr>
            <a:endParaRPr lang="fr-FR" sz="2000" b="1" dirty="0" smtClean="0">
              <a:solidFill>
                <a:schemeClr val="bg1"/>
              </a:solidFill>
            </a:endParaRPr>
          </a:p>
          <a:p>
            <a:pPr algn="just">
              <a:buNone/>
            </a:pPr>
            <a:endParaRPr lang="fr-FR" sz="1600" b="1" dirty="0" smtClean="0">
              <a:solidFill>
                <a:schemeClr val="bg1"/>
              </a:solidFill>
            </a:endParaRPr>
          </a:p>
          <a:p>
            <a:pPr algn="just">
              <a:buNone/>
            </a:pPr>
            <a:endParaRPr lang="fr-FR" sz="1600" b="1" dirty="0" smtClean="0">
              <a:solidFill>
                <a:schemeClr val="bg1"/>
              </a:solidFill>
              <a:latin typeface="+mj-lt"/>
            </a:endParaRPr>
          </a:p>
          <a:p>
            <a:pPr>
              <a:buFont typeface="Arial" charset="0"/>
              <a:buChar char="•"/>
            </a:pPr>
            <a:endParaRPr lang="fr-FR" sz="1800" b="1" dirty="0" smtClean="0">
              <a:solidFill>
                <a:schemeClr val="bg1"/>
              </a:solidFill>
            </a:endParaRPr>
          </a:p>
          <a:p>
            <a:pPr>
              <a:buFont typeface="Arial" charset="0"/>
              <a:buChar char="•"/>
            </a:pPr>
            <a:endParaRPr lang="fr-FR" sz="2400" b="1" dirty="0" smtClean="0">
              <a:solidFill>
                <a:schemeClr val="bg1"/>
              </a:solidFill>
            </a:endParaRPr>
          </a:p>
          <a:p>
            <a:pPr>
              <a:buFont typeface="Arial" charset="0"/>
              <a:buChar char="•"/>
            </a:pPr>
            <a:endParaRPr lang="fr-FR" sz="1200" b="1" dirty="0" smtClean="0">
              <a:solidFill>
                <a:schemeClr val="bg1"/>
              </a:solidFill>
            </a:endParaRPr>
          </a:p>
          <a:p>
            <a:pPr>
              <a:buFont typeface="Arial" charset="0"/>
              <a:buChar char="•"/>
            </a:pPr>
            <a:r>
              <a:rPr lang="fr-FR" sz="1200" b="1" dirty="0" smtClean="0">
                <a:solidFill>
                  <a:schemeClr val="bg1"/>
                </a:solidFill>
              </a:rPr>
              <a:t>  </a:t>
            </a:r>
          </a:p>
          <a:p>
            <a:pPr>
              <a:buFont typeface="Arial" charset="0"/>
              <a:buChar char="•"/>
            </a:pPr>
            <a:r>
              <a:rPr lang="fr-FR" sz="1200" b="1" dirty="0" smtClean="0">
                <a:solidFill>
                  <a:schemeClr val="bg1"/>
                </a:solidFill>
              </a:rPr>
              <a:t>  </a:t>
            </a:r>
          </a:p>
          <a:p>
            <a:pPr>
              <a:buFont typeface="Arial" charset="0"/>
              <a:buChar char="•"/>
            </a:pPr>
            <a:r>
              <a:rPr lang="fr-FR" sz="1200" b="1" dirty="0" smtClean="0">
                <a:solidFill>
                  <a:schemeClr val="bg1"/>
                </a:solidFill>
              </a:rPr>
              <a:t>  </a:t>
            </a: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MANIFESTATIONS LOCALES ET REUNIONS</a:t>
            </a:r>
            <a:endParaRPr lang="fr-FR" dirty="0">
              <a:solidFill>
                <a:srgbClr val="FFC000"/>
              </a:solidFill>
            </a:endParaRPr>
          </a:p>
        </p:txBody>
      </p:sp>
      <p:sp>
        <p:nvSpPr>
          <p:cNvPr id="3" name="Espace réservé du contenu 2"/>
          <p:cNvSpPr>
            <a:spLocks noGrp="1"/>
          </p:cNvSpPr>
          <p:nvPr>
            <p:ph idx="1"/>
          </p:nvPr>
        </p:nvSpPr>
        <p:spPr/>
        <p:txBody>
          <a:bodyPr>
            <a:normAutofit fontScale="92500" lnSpcReduction="20000"/>
          </a:bodyPr>
          <a:lstStyle/>
          <a:p>
            <a:r>
              <a:rPr lang="fr-FR" sz="2000" b="1" dirty="0" smtClean="0">
                <a:solidFill>
                  <a:schemeClr val="bg1"/>
                </a:solidFill>
              </a:rPr>
              <a:t>- 9 janvier 2019: réunion avec Sud Rail et les associations locales</a:t>
            </a:r>
          </a:p>
          <a:p>
            <a:r>
              <a:rPr lang="fr-FR" sz="2000" b="1" dirty="0" smtClean="0">
                <a:solidFill>
                  <a:schemeClr val="bg1"/>
                </a:solidFill>
              </a:rPr>
              <a:t>- présence aux vœux des députés locaux</a:t>
            </a:r>
          </a:p>
          <a:p>
            <a:r>
              <a:rPr lang="fr-FR" sz="2000" b="1" dirty="0" smtClean="0">
                <a:solidFill>
                  <a:schemeClr val="bg1"/>
                </a:solidFill>
              </a:rPr>
              <a:t>- 21 mars 2019: Assemblée générale et réunion publique au Plan du </a:t>
            </a:r>
            <a:r>
              <a:rPr lang="fr-FR" sz="2000" b="1" dirty="0" err="1" smtClean="0">
                <a:solidFill>
                  <a:schemeClr val="bg1"/>
                </a:solidFill>
              </a:rPr>
              <a:t>Castellet</a:t>
            </a:r>
            <a:endParaRPr lang="fr-FR" sz="2000" b="1" dirty="0" smtClean="0">
              <a:solidFill>
                <a:schemeClr val="bg1"/>
              </a:solidFill>
            </a:endParaRPr>
          </a:p>
          <a:p>
            <a:r>
              <a:rPr lang="fr-FR" sz="2000" b="1" dirty="0" smtClean="0">
                <a:solidFill>
                  <a:schemeClr val="bg1"/>
                </a:solidFill>
              </a:rPr>
              <a:t>- 9 juin 2019: Salon du Bio à Signes</a:t>
            </a:r>
          </a:p>
          <a:p>
            <a:r>
              <a:rPr lang="fr-FR" sz="2000" b="1" dirty="0" smtClean="0">
                <a:solidFill>
                  <a:schemeClr val="bg1"/>
                </a:solidFill>
              </a:rPr>
              <a:t>- 16 juin 2019: distribution de tracts en gare de </a:t>
            </a:r>
            <a:r>
              <a:rPr lang="fr-FR" sz="2000" b="1" dirty="0" smtClean="0">
                <a:solidFill>
                  <a:schemeClr val="bg1"/>
                </a:solidFill>
              </a:rPr>
              <a:t>Toulon AVEC Sud rail</a:t>
            </a:r>
            <a:endParaRPr lang="fr-FR" sz="2000" b="1" dirty="0" smtClean="0">
              <a:solidFill>
                <a:schemeClr val="bg1"/>
              </a:solidFill>
            </a:endParaRPr>
          </a:p>
          <a:p>
            <a:r>
              <a:rPr lang="fr-FR" sz="2000" b="1" dirty="0" smtClean="0">
                <a:solidFill>
                  <a:schemeClr val="bg1"/>
                </a:solidFill>
              </a:rPr>
              <a:t>- 17 juin 2019 réunion de concertation à Toulon</a:t>
            </a:r>
          </a:p>
          <a:p>
            <a:r>
              <a:rPr lang="fr-FR" sz="2000" b="1" dirty="0" smtClean="0">
                <a:solidFill>
                  <a:schemeClr val="bg1"/>
                </a:solidFill>
              </a:rPr>
              <a:t>- 7 septembre 2019: Forum des associations au Beausset</a:t>
            </a:r>
          </a:p>
          <a:p>
            <a:r>
              <a:rPr lang="fr-FR" sz="2000" b="1" dirty="0" smtClean="0">
                <a:solidFill>
                  <a:schemeClr val="bg1"/>
                </a:solidFill>
              </a:rPr>
              <a:t>- 7 octobre 2019 : participation à la concertation sur le RER Toulonnais à La Seyne</a:t>
            </a:r>
          </a:p>
          <a:p>
            <a:r>
              <a:rPr lang="fr-FR" sz="2000" b="1" dirty="0" smtClean="0">
                <a:solidFill>
                  <a:schemeClr val="bg1"/>
                </a:solidFill>
              </a:rPr>
              <a:t>- 15 octobre 2019: participation au bilan de la concertation à St Musse</a:t>
            </a:r>
          </a:p>
          <a:p>
            <a:r>
              <a:rPr lang="fr-FR" sz="2000" b="1" dirty="0" smtClean="0">
                <a:solidFill>
                  <a:schemeClr val="bg1"/>
                </a:solidFill>
              </a:rPr>
              <a:t>-18 octobre 2019 Participation au bilan de la concertation à Marseille</a:t>
            </a:r>
          </a:p>
          <a:p>
            <a:r>
              <a:rPr lang="fr-FR" sz="2000" b="1" dirty="0" smtClean="0">
                <a:solidFill>
                  <a:schemeClr val="bg1"/>
                </a:solidFill>
              </a:rPr>
              <a:t>-11 décembre 2019 Participation au COLAC à Marseille</a:t>
            </a: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ASSEMBLEE GENERALE 2019</a:t>
            </a:r>
            <a:endParaRPr lang="fr-FR" dirty="0"/>
          </a:p>
        </p:txBody>
      </p:sp>
      <p:pic>
        <p:nvPicPr>
          <p:cNvPr id="7" name="Espace réservé pour une image  6" descr="IMG_7102.JPG"/>
          <p:cNvPicPr>
            <a:picLocks noGrp="1" noChangeAspect="1"/>
          </p:cNvPicPr>
          <p:nvPr>
            <p:ph type="pic" idx="1"/>
          </p:nvPr>
        </p:nvPicPr>
        <p:blipFill>
          <a:blip r:embed="rId2" cstate="print"/>
          <a:srcRect l="3846" r="3846"/>
          <a:stretch>
            <a:fillRect/>
          </a:stretch>
        </p:blipFill>
        <p:spPr>
          <a:xfrm>
            <a:off x="1828800" y="1831975"/>
            <a:ext cx="6127576" cy="4425472"/>
          </a:xfrm>
        </p:spPr>
      </p:pic>
      <p:sp>
        <p:nvSpPr>
          <p:cNvPr id="6" name="Espace réservé du texte 5"/>
          <p:cNvSpPr>
            <a:spLocks noGrp="1"/>
          </p:cNvSpPr>
          <p:nvPr>
            <p:ph type="body" sz="half" idx="2"/>
          </p:nvPr>
        </p:nvSpPr>
        <p:spPr/>
        <p:txBody>
          <a:bodyPr>
            <a:noAutofit/>
          </a:bodyPr>
          <a:lstStyle/>
          <a:p>
            <a:r>
              <a:rPr lang="fr-FR" b="1" dirty="0" smtClean="0">
                <a:solidFill>
                  <a:schemeClr val="bg1"/>
                </a:solidFill>
              </a:rPr>
              <a:t>LES ELUS DU SUD SAINTE BAUME  ET DE LA REGION </a:t>
            </a:r>
          </a:p>
          <a:p>
            <a:r>
              <a:rPr lang="fr-FR" b="1" dirty="0" smtClean="0">
                <a:solidFill>
                  <a:schemeClr val="bg1"/>
                </a:solidFill>
              </a:rPr>
              <a:t>VENUS NOUS SOUTENIR</a:t>
            </a:r>
            <a:endParaRPr lang="fr-FR" b="1" dirty="0">
              <a:solidFill>
                <a:schemeClr val="bg1"/>
              </a:solidFill>
            </a:endParaRPr>
          </a:p>
        </p:txBody>
      </p:sp>
      <p:sp>
        <p:nvSpPr>
          <p:cNvPr id="5" name="Espace réservé du numéro de diapositive 4"/>
          <p:cNvSpPr>
            <a:spLocks noGrp="1"/>
          </p:cNvSpPr>
          <p:nvPr>
            <p:ph type="sldNum" sz="quarter" idx="12"/>
          </p:nvPr>
        </p:nvSpPr>
        <p:spPr/>
        <p:txBody>
          <a:bodyPr/>
          <a:lstStyle/>
          <a:p>
            <a:fld id="{4772C874-BA87-49EC-B933-D1E87B425885}"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628800"/>
            <a:ext cx="7272808" cy="4770537"/>
          </a:xfrm>
          <a:prstGeom prst="rect">
            <a:avLst/>
          </a:prstGeom>
        </p:spPr>
        <p:txBody>
          <a:bodyPr wrap="square">
            <a:spAutoFit/>
          </a:bodyPr>
          <a:lstStyle/>
          <a:p>
            <a:r>
              <a:rPr lang="fr-FR" sz="2000" dirty="0" smtClean="0">
                <a:solidFill>
                  <a:schemeClr val="bg1"/>
                </a:solidFill>
              </a:rPr>
              <a:t>Nous regrettons que la presse écrite nationale et la télévision ne relayent aucune des informations  que nous leur envoyons:</a:t>
            </a:r>
          </a:p>
          <a:p>
            <a:r>
              <a:rPr lang="fr-FR" sz="2000" dirty="0" smtClean="0">
                <a:solidFill>
                  <a:schemeClr val="bg1"/>
                </a:solidFill>
              </a:rPr>
              <a:t>Merci aux autres médias qui sont toujours présents:</a:t>
            </a:r>
          </a:p>
          <a:p>
            <a:pPr>
              <a:buFontTx/>
              <a:buChar char="-"/>
            </a:pPr>
            <a:r>
              <a:rPr lang="fr-FR" sz="2000" dirty="0" smtClean="0">
                <a:solidFill>
                  <a:schemeClr val="bg1"/>
                </a:solidFill>
              </a:rPr>
              <a:t> La Provence (5 avril)</a:t>
            </a:r>
          </a:p>
          <a:p>
            <a:pPr>
              <a:buFontTx/>
              <a:buChar char="-"/>
            </a:pPr>
            <a:r>
              <a:rPr lang="fr-FR" sz="2000" dirty="0" smtClean="0">
                <a:solidFill>
                  <a:schemeClr val="bg1"/>
                </a:solidFill>
              </a:rPr>
              <a:t> Var Matin (25 mars)</a:t>
            </a:r>
          </a:p>
          <a:p>
            <a:pPr>
              <a:buFontTx/>
              <a:buChar char="-"/>
            </a:pPr>
            <a:r>
              <a:rPr lang="fr-FR" sz="2000" dirty="0" smtClean="0">
                <a:solidFill>
                  <a:schemeClr val="bg1"/>
                </a:solidFill>
              </a:rPr>
              <a:t> 20minutes ( juin)</a:t>
            </a:r>
          </a:p>
          <a:p>
            <a:pPr>
              <a:buFontTx/>
              <a:buChar char="-"/>
            </a:pPr>
            <a:r>
              <a:rPr lang="fr-FR" sz="2000" dirty="0" smtClean="0">
                <a:solidFill>
                  <a:schemeClr val="bg1"/>
                </a:solidFill>
              </a:rPr>
              <a:t> Var Matin 16 juin</a:t>
            </a:r>
          </a:p>
          <a:p>
            <a:endParaRPr lang="fr-FR" sz="2000" dirty="0" smtClean="0">
              <a:solidFill>
                <a:schemeClr val="bg1"/>
              </a:solidFill>
            </a:endParaRPr>
          </a:p>
          <a:p>
            <a:r>
              <a:rPr lang="fr-FR" b="1" dirty="0" smtClean="0">
                <a:solidFill>
                  <a:schemeClr val="bg1"/>
                </a:solidFill>
              </a:rPr>
              <a:t>Sites internet</a:t>
            </a:r>
            <a:r>
              <a:rPr lang="fr-FR" dirty="0" smtClean="0">
                <a:solidFill>
                  <a:schemeClr val="bg1"/>
                </a:solidFill>
              </a:rPr>
              <a:t>:</a:t>
            </a:r>
          </a:p>
          <a:p>
            <a:r>
              <a:rPr lang="fr-FR" dirty="0" smtClean="0">
                <a:solidFill>
                  <a:schemeClr val="bg1"/>
                </a:solidFill>
              </a:rPr>
              <a:t>-  BLOG LE BEAUSSETAN</a:t>
            </a:r>
          </a:p>
          <a:p>
            <a:r>
              <a:rPr lang="fr-FR" dirty="0" smtClean="0">
                <a:solidFill>
                  <a:schemeClr val="bg1"/>
                </a:solidFill>
              </a:rPr>
              <a:t>-  BANDOL BLOG</a:t>
            </a:r>
          </a:p>
          <a:p>
            <a:r>
              <a:rPr lang="fr-FR" dirty="0" smtClean="0">
                <a:solidFill>
                  <a:schemeClr val="bg1"/>
                </a:solidFill>
              </a:rPr>
              <a:t>-  SIX FOURS.NET</a:t>
            </a:r>
          </a:p>
          <a:p>
            <a:r>
              <a:rPr lang="fr-FR" dirty="0" smtClean="0">
                <a:solidFill>
                  <a:schemeClr val="bg1"/>
                </a:solidFill>
              </a:rPr>
              <a:t>-  TV83</a:t>
            </a:r>
          </a:p>
          <a:p>
            <a:r>
              <a:rPr lang="fr-FR" dirty="0" smtClean="0">
                <a:solidFill>
                  <a:schemeClr val="bg1"/>
                </a:solidFill>
              </a:rPr>
              <a:t>- LO CEBIER ( Le Lien)</a:t>
            </a:r>
          </a:p>
          <a:p>
            <a:r>
              <a:rPr lang="fr-FR" dirty="0" smtClean="0">
                <a:solidFill>
                  <a:schemeClr val="bg1"/>
                </a:solidFill>
              </a:rPr>
              <a:t> </a:t>
            </a:r>
            <a:r>
              <a:rPr lang="fr-FR" b="1" dirty="0" smtClean="0">
                <a:solidFill>
                  <a:schemeClr val="bg1"/>
                </a:solidFill>
              </a:rPr>
              <a:t>Radios</a:t>
            </a:r>
          </a:p>
          <a:p>
            <a:r>
              <a:rPr lang="fr-FR" dirty="0" smtClean="0">
                <a:solidFill>
                  <a:schemeClr val="bg1"/>
                </a:solidFill>
              </a:rPr>
              <a:t> - RCF ET France Bleue Provence</a:t>
            </a:r>
          </a:p>
        </p:txBody>
      </p:sp>
      <p:sp>
        <p:nvSpPr>
          <p:cNvPr id="3" name="ZoneTexte 2"/>
          <p:cNvSpPr txBox="1"/>
          <p:nvPr/>
        </p:nvSpPr>
        <p:spPr>
          <a:xfrm>
            <a:off x="971600" y="836712"/>
            <a:ext cx="7560840" cy="584775"/>
          </a:xfrm>
          <a:prstGeom prst="rect">
            <a:avLst/>
          </a:prstGeom>
          <a:noFill/>
        </p:spPr>
        <p:txBody>
          <a:bodyPr wrap="square" rtlCol="0">
            <a:spAutoFit/>
          </a:bodyPr>
          <a:lstStyle/>
          <a:p>
            <a:pPr algn="ctr"/>
            <a:r>
              <a:rPr lang="fr-FR" sz="3200" dirty="0" smtClean="0">
                <a:solidFill>
                  <a:srgbClr val="FFC000"/>
                </a:solidFill>
                <a:effectLst>
                  <a:outerShdw blurRad="38100" dist="38100" dir="2700000" algn="tl">
                    <a:srgbClr val="000000">
                      <a:alpha val="43137"/>
                    </a:srgbClr>
                  </a:outerShdw>
                </a:effectLst>
              </a:rPr>
              <a:t>RETOMBEES</a:t>
            </a:r>
            <a:r>
              <a:rPr lang="fr-FR" sz="3200" dirty="0" smtClean="0">
                <a:solidFill>
                  <a:schemeClr val="bg1"/>
                </a:solidFill>
                <a:effectLst>
                  <a:outerShdw blurRad="38100" dist="38100" dir="2700000" algn="tl">
                    <a:srgbClr val="000000">
                      <a:alpha val="43137"/>
                    </a:srgbClr>
                  </a:outerShdw>
                </a:effectLst>
              </a:rPr>
              <a:t> </a:t>
            </a:r>
            <a:r>
              <a:rPr lang="fr-FR" sz="3200" dirty="0" smtClean="0">
                <a:solidFill>
                  <a:srgbClr val="FFC000"/>
                </a:solidFill>
                <a:effectLst>
                  <a:outerShdw blurRad="38100" dist="38100" dir="2700000" algn="tl">
                    <a:srgbClr val="000000">
                      <a:alpha val="43137"/>
                    </a:srgbClr>
                  </a:outerShdw>
                </a:effectLst>
              </a:rPr>
              <a:t>MEDIATIQUES</a:t>
            </a:r>
            <a:endParaRPr lang="fr-FR" sz="3200" dirty="0">
              <a:solidFill>
                <a:srgbClr val="FFC00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4772C874-BA87-49EC-B933-D1E87B425885}" type="slidenum">
              <a:rPr lang="fr-FR" smtClean="0"/>
              <a:pPr/>
              <a:t>8</a:t>
            </a:fld>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DISTRIBUTION DE TRACTS EN GARE DE TOULON</a:t>
            </a:r>
            <a:endParaRPr lang="fr-FR" dirty="0">
              <a:solidFill>
                <a:srgbClr val="FFC000"/>
              </a:solidFill>
            </a:endParaRPr>
          </a:p>
        </p:txBody>
      </p:sp>
      <p:sp>
        <p:nvSpPr>
          <p:cNvPr id="4" name="Espace réservé du texte 3"/>
          <p:cNvSpPr>
            <a:spLocks noGrp="1"/>
          </p:cNvSpPr>
          <p:nvPr>
            <p:ph type="body" sz="half" idx="2"/>
          </p:nvPr>
        </p:nvSpPr>
        <p:spPr/>
        <p:txBody>
          <a:bodyPr>
            <a:normAutofit/>
          </a:bodyPr>
          <a:lstStyle/>
          <a:p>
            <a:r>
              <a:rPr lang="fr-FR" sz="1600" dirty="0" smtClean="0">
                <a:solidFill>
                  <a:srgbClr val="FFC000"/>
                </a:solidFill>
                <a:effectLst>
                  <a:outerShdw blurRad="38100" dist="38100" dir="2700000" algn="tl">
                    <a:srgbClr val="000000">
                      <a:alpha val="43137"/>
                    </a:srgbClr>
                  </a:outerShdw>
                </a:effectLst>
              </a:rPr>
              <a:t>16 JUIN 2019</a:t>
            </a:r>
            <a:endParaRPr lang="fr-FR" sz="1600" dirty="0">
              <a:solidFill>
                <a:srgbClr val="FFC000"/>
              </a:solidFill>
              <a:effectLst>
                <a:outerShdw blurRad="38100" dist="38100" dir="2700000" algn="tl">
                  <a:srgbClr val="000000">
                    <a:alpha val="43137"/>
                  </a:srgbClr>
                </a:outerShdw>
              </a:effectLst>
            </a:endParaRPr>
          </a:p>
        </p:txBody>
      </p:sp>
      <p:pic>
        <p:nvPicPr>
          <p:cNvPr id="21" name="Espace réservé pour une image  20" descr="var matin du 16 juin.jpg"/>
          <p:cNvPicPr>
            <a:picLocks noGrp="1" noChangeAspect="1"/>
          </p:cNvPicPr>
          <p:nvPr>
            <p:ph type="pic" idx="1"/>
          </p:nvPr>
        </p:nvPicPr>
        <p:blipFill>
          <a:blip r:embed="rId2" cstate="print"/>
          <a:srcRect l="1504" r="1504"/>
          <a:stretch>
            <a:fillRect/>
          </a:stretch>
        </p:blipFill>
        <p:spPr>
          <a:xfrm>
            <a:off x="107504" y="2204864"/>
            <a:ext cx="8784976" cy="3816350"/>
          </a:xfrm>
        </p:spPr>
      </p:pic>
      <p:sp>
        <p:nvSpPr>
          <p:cNvPr id="5" name="Espace réservé du numéro de diapositive 4"/>
          <p:cNvSpPr>
            <a:spLocks noGrp="1"/>
          </p:cNvSpPr>
          <p:nvPr>
            <p:ph type="sldNum" sz="quarter" idx="12"/>
          </p:nvPr>
        </p:nvSpPr>
        <p:spPr/>
        <p:txBody>
          <a:bodyPr/>
          <a:lstStyle/>
          <a:p>
            <a:fld id="{4772C874-BA87-49EC-B933-D1E87B425885}" type="slidenum">
              <a:rPr lang="fr-FR" smtClean="0"/>
              <a:pPr/>
              <a:t>9</a:t>
            </a:fld>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16629</TotalTime>
  <Words>1559</Words>
  <Application>Microsoft Office PowerPoint</Application>
  <PresentationFormat>Affichage à l'écran (4:3)</PresentationFormat>
  <Paragraphs>395</Paragraphs>
  <Slides>28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Apex</vt:lpstr>
      <vt:lpstr>PDF</vt:lpstr>
      <vt:lpstr>STOP LGV sud sainte baume Assemblée Générale</vt:lpstr>
      <vt:lpstr>ORDRE DU JOUR:</vt:lpstr>
      <vt:lpstr>Présentation du Conseil d’administration</vt:lpstr>
      <vt:lpstr>ASSOCIATIONS NOUS SOUTENANT</vt:lpstr>
      <vt:lpstr>RAPPORT MORAL ET RAPPORT D’ACTIVITE 2019</vt:lpstr>
      <vt:lpstr>MANIFESTATIONS LOCALES ET REUNIONS</vt:lpstr>
      <vt:lpstr>ASSEMBLEE GENERALE 2019</vt:lpstr>
      <vt:lpstr>Diapositive 8</vt:lpstr>
      <vt:lpstr>DISTRIBUTION DE TRACTS EN GARE DE TOULON</vt:lpstr>
      <vt:lpstr>COMPTE D’EXPLOITATION</vt:lpstr>
      <vt:lpstr>COMPTE D’EXPLOITATION</vt:lpstr>
      <vt:lpstr>Conseil d’Administration</vt:lpstr>
      <vt:lpstr>A notre ami et fidèle défenseur de notre cause, Robert GAGO qui nous a quitté après son ultime combat contre la maladie</vt:lpstr>
      <vt:lpstr>NOS PROJETS EN 2020</vt:lpstr>
      <vt:lpstr>            REUNION PUBLIQUE     </vt:lpstr>
      <vt:lpstr>POUR RAPPEL:TRACE PROPOSE PAR SNCF RESEAU</vt:lpstr>
      <vt:lpstr>LOI SUR LA MOBILITE VOTEE EN 2019         (Extraits)</vt:lpstr>
      <vt:lpstr>L’ETAT N’ENTERRE PAS LA LGV ET LANCE EN 2019, UNE CONCERTATION POUR LES PHASES 1 ET 2</vt:lpstr>
      <vt:lpstr>RESULTATS DU COPIL DU 22 NOVEMBRE 2019</vt:lpstr>
      <vt:lpstr>PROPOSITIONS DE SNCF RESEAU VALIDE PAR LE COPIL </vt:lpstr>
      <vt:lpstr>PLANNING DE TRAVAIL DU PROJET  DES PHASES 1 ET 2 SUR LA BASE DE LA DÉCISION MINISTÉRIELLE DU 4 MARS 2019 ET DU PROJET DE LOM</vt:lpstr>
      <vt:lpstr>PLANIFICATION DU PHASAGE</vt:lpstr>
      <vt:lpstr>FINANCEMENT DES ETUDES PHASES 1 ET 2</vt:lpstr>
      <vt:lpstr>SOCIETES REALISANT LES ETUDES  DES PHASES 1 ET 2</vt:lpstr>
      <vt:lpstr>PROPOSITIONS DE FINANCEMENT DU PROJET DE LIGNE NOUVELLE</vt:lpstr>
      <vt:lpstr>L’ENDETTEMENT COLOSSAL DE LA SNCF  ET DES COLLECTIVITES NE SEMBLENT PAS UN FREIN  POUR LES DECIDEURS </vt:lpstr>
      <vt:lpstr>LES RAISONS DE NOTRE POSITION</vt:lpstr>
      <vt:lpstr>LE PROJET CARNOULES -GARDANNE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LGV SANARY Assemblee Générale</dc:title>
  <dc:creator>bernard</dc:creator>
  <cp:lastModifiedBy>NSF</cp:lastModifiedBy>
  <cp:revision>1647</cp:revision>
  <dcterms:created xsi:type="dcterms:W3CDTF">2012-11-22T15:44:42Z</dcterms:created>
  <dcterms:modified xsi:type="dcterms:W3CDTF">2020-06-30T14:23:10Z</dcterms:modified>
</cp:coreProperties>
</file>